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786" r:id="rId3"/>
    <p:sldMasterId id="2147483792" r:id="rId4"/>
    <p:sldMasterId id="2147483798" r:id="rId5"/>
  </p:sldMasterIdLst>
  <p:notesMasterIdLst>
    <p:notesMasterId r:id="rId83"/>
  </p:notesMasterIdLst>
  <p:sldIdLst>
    <p:sldId id="291" r:id="rId6"/>
    <p:sldId id="506" r:id="rId7"/>
    <p:sldId id="770" r:id="rId8"/>
    <p:sldId id="521" r:id="rId9"/>
    <p:sldId id="771" r:id="rId10"/>
    <p:sldId id="772" r:id="rId11"/>
    <p:sldId id="773" r:id="rId12"/>
    <p:sldId id="774" r:id="rId13"/>
    <p:sldId id="707" r:id="rId14"/>
    <p:sldId id="778" r:id="rId15"/>
    <p:sldId id="776" r:id="rId16"/>
    <p:sldId id="710" r:id="rId17"/>
    <p:sldId id="777" r:id="rId18"/>
    <p:sldId id="780" r:id="rId19"/>
    <p:sldId id="781" r:id="rId20"/>
    <p:sldId id="714" r:id="rId21"/>
    <p:sldId id="783" r:id="rId22"/>
    <p:sldId id="716" r:id="rId23"/>
    <p:sldId id="785" r:id="rId24"/>
    <p:sldId id="786" r:id="rId25"/>
    <p:sldId id="787" r:id="rId26"/>
    <p:sldId id="788" r:id="rId27"/>
    <p:sldId id="836" r:id="rId28"/>
    <p:sldId id="789" r:id="rId29"/>
    <p:sldId id="723" r:id="rId30"/>
    <p:sldId id="791" r:id="rId31"/>
    <p:sldId id="792" r:id="rId32"/>
    <p:sldId id="793" r:id="rId33"/>
    <p:sldId id="794" r:id="rId34"/>
    <p:sldId id="837" r:id="rId35"/>
    <p:sldId id="729" r:id="rId36"/>
    <p:sldId id="796" r:id="rId37"/>
    <p:sldId id="731" r:id="rId38"/>
    <p:sldId id="798" r:id="rId39"/>
    <p:sldId id="799" r:id="rId40"/>
    <p:sldId id="800" r:id="rId41"/>
    <p:sldId id="801" r:id="rId42"/>
    <p:sldId id="843" r:id="rId43"/>
    <p:sldId id="737" r:id="rId44"/>
    <p:sldId id="738" r:id="rId45"/>
    <p:sldId id="805" r:id="rId46"/>
    <p:sldId id="806" r:id="rId47"/>
    <p:sldId id="807" r:id="rId48"/>
    <p:sldId id="742" r:id="rId49"/>
    <p:sldId id="743" r:id="rId50"/>
    <p:sldId id="842" r:id="rId51"/>
    <p:sldId id="811" r:id="rId52"/>
    <p:sldId id="746" r:id="rId53"/>
    <p:sldId id="813" r:id="rId54"/>
    <p:sldId id="814" r:id="rId55"/>
    <p:sldId id="815" r:id="rId56"/>
    <p:sldId id="816" r:id="rId57"/>
    <p:sldId id="751" r:id="rId58"/>
    <p:sldId id="841" r:id="rId59"/>
    <p:sldId id="819" r:id="rId60"/>
    <p:sldId id="820" r:id="rId61"/>
    <p:sldId id="821" r:id="rId62"/>
    <p:sldId id="822" r:id="rId63"/>
    <p:sldId id="840" r:id="rId64"/>
    <p:sldId id="824" r:id="rId65"/>
    <p:sldId id="759" r:id="rId66"/>
    <p:sldId id="760" r:id="rId67"/>
    <p:sldId id="827" r:id="rId68"/>
    <p:sldId id="828" r:id="rId69"/>
    <p:sldId id="829" r:id="rId70"/>
    <p:sldId id="830" r:id="rId71"/>
    <p:sldId id="831" r:id="rId72"/>
    <p:sldId id="832" r:id="rId73"/>
    <p:sldId id="838" r:id="rId74"/>
    <p:sldId id="834" r:id="rId75"/>
    <p:sldId id="839" r:id="rId76"/>
    <p:sldId id="844" r:id="rId77"/>
    <p:sldId id="845" r:id="rId78"/>
    <p:sldId id="846" r:id="rId79"/>
    <p:sldId id="699" r:id="rId80"/>
    <p:sldId id="285" r:id="rId81"/>
    <p:sldId id="286" r:id="rId82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4660"/>
  </p:normalViewPr>
  <p:slideViewPr>
    <p:cSldViewPr>
      <p:cViewPr varScale="1">
        <p:scale>
          <a:sx n="47" d="100"/>
          <a:sy n="47" d="100"/>
        </p:scale>
        <p:origin x="60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59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88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09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38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172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5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94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012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602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76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3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06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813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727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0995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604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850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376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3035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192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588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6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262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95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604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965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903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772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60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110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91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503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36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754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1127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725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962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89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0270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483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638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472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926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93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020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815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308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952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19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74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510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47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7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88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9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53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186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70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6385" y="5481218"/>
            <a:ext cx="11635230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1368" y="1975866"/>
            <a:ext cx="15885260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55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6385" y="5481218"/>
            <a:ext cx="11635230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84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6385" y="5481218"/>
            <a:ext cx="11635230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8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25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1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248411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9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13536167" y="2560320"/>
            <a:ext cx="3601211" cy="1908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6458711" y="2551176"/>
            <a:ext cx="3732276" cy="1854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7666" y="644093"/>
            <a:ext cx="16412667" cy="88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59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72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6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0" y="0"/>
            <a:ext cx="2486025" cy="2190115"/>
          </a:xfrm>
          <a:custGeom>
            <a:avLst/>
            <a:gdLst/>
            <a:ahLst/>
            <a:cxnLst/>
            <a:rect l="l" t="t" r="r" b="b"/>
            <a:pathLst>
              <a:path w="2486025" h="2190115">
                <a:moveTo>
                  <a:pt x="0" y="2189988"/>
                </a:moveTo>
                <a:lnTo>
                  <a:pt x="2485644" y="2189988"/>
                </a:lnTo>
                <a:lnTo>
                  <a:pt x="2485644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1"/>
            <a:ext cx="1327785" cy="977265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0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1"/>
            <a:ext cx="1327785" cy="977265"/>
          </a:xfrm>
          <a:custGeom>
            <a:avLst/>
            <a:gdLst/>
            <a:ahLst/>
            <a:cxnLst/>
            <a:rect l="l" t="t" r="r" b="b"/>
            <a:pathLst>
              <a:path w="1327784" h="977264">
                <a:moveTo>
                  <a:pt x="1327403" y="0"/>
                </a:moveTo>
                <a:lnTo>
                  <a:pt x="0" y="0"/>
                </a:lnTo>
                <a:lnTo>
                  <a:pt x="1327403" y="976883"/>
                </a:lnTo>
                <a:lnTo>
                  <a:pt x="132740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77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40335" y="9795409"/>
            <a:ext cx="573913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6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6385" y="5481218"/>
            <a:ext cx="1163523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1368" y="1975866"/>
            <a:ext cx="1588526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9" y="9792969"/>
            <a:ext cx="572135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8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1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248411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8" y="9352787"/>
                </a:lnTo>
                <a:lnTo>
                  <a:pt x="292608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9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3667" y="4609846"/>
            <a:ext cx="8360664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4220" y="4336237"/>
            <a:ext cx="11719559" cy="4326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68" y="9805669"/>
            <a:ext cx="5666105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70"/>
              </a:lnSpc>
            </a:pPr>
            <a:r>
              <a:rPr spc="-5" dirty="0"/>
              <a:t>Copyright </a:t>
            </a:r>
            <a:r>
              <a:rPr spc="5" dirty="0"/>
              <a:t>© </a:t>
            </a:r>
            <a:r>
              <a:rPr dirty="0"/>
              <a:t>2018, </a:t>
            </a:r>
            <a:r>
              <a:rPr spc="-5" dirty="0"/>
              <a:t>edureka and/or </a:t>
            </a:r>
            <a:r>
              <a:rPr dirty="0"/>
              <a:t>its </a:t>
            </a:r>
            <a:r>
              <a:rPr spc="-10" dirty="0"/>
              <a:t>affiliates. </a:t>
            </a:r>
            <a:r>
              <a:rPr spc="-5" dirty="0"/>
              <a:t>All </a:t>
            </a:r>
            <a:r>
              <a:rPr dirty="0"/>
              <a:t>rights</a:t>
            </a:r>
            <a:r>
              <a:rPr spc="-15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9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tom.com/" TargetMode="External"/><Relationship Id="rId5" Type="http://schemas.openxmlformats.org/officeDocument/2006/relationships/hyperlink" Target="https://tierion.com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hyperlink" Target="https://onename.com/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syscoin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tternot.rest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rovine.com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www.blokur.com/" TargetMode="External"/><Relationship Id="rId12" Type="http://schemas.openxmlformats.org/officeDocument/2006/relationships/hyperlink" Target="http://bittunes.co.uk/about-bittun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jomusic.com/" TargetMode="External"/><Relationship Id="rId11" Type="http://schemas.openxmlformats.org/officeDocument/2006/relationships/hyperlink" Target="https://blog.stem.is/" TargetMode="External"/><Relationship Id="rId5" Type="http://schemas.openxmlformats.org/officeDocument/2006/relationships/hyperlink" Target="http://dotblockchainmusic.com/#welcome" TargetMode="External"/><Relationship Id="rId10" Type="http://schemas.openxmlformats.org/officeDocument/2006/relationships/hyperlink" Target="http://peertracks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resonate.i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5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insights.com/company/ubitquity-llc" TargetMode="Externa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8288000" cy="10287000"/>
          </a:xfrm>
          <a:solidFill>
            <a:schemeClr val="accent4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0975" y="8233941"/>
            <a:ext cx="13716000" cy="1173955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Prospects of Blockchain</a:t>
            </a:r>
            <a:endParaRPr lang="en-IN" sz="6600" b="1" spc="-5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-1"/>
            <a:ext cx="18324512" cy="74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951" y="-2"/>
            <a:ext cx="5182049" cy="829128"/>
          </a:xfrm>
          <a:prstGeom prst="rect">
            <a:avLst/>
          </a:prstGeom>
        </p:spPr>
      </p:pic>
      <p:sp>
        <p:nvSpPr>
          <p:cNvPr id="6" name="Rectangle 173"/>
          <p:cNvSpPr>
            <a:spLocks noChangeArrowheads="1"/>
          </p:cNvSpPr>
          <p:nvPr/>
        </p:nvSpPr>
        <p:spPr bwMode="auto">
          <a:xfrm>
            <a:off x="-56832" y="6895258"/>
            <a:ext cx="69135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IN" sz="3000" b="1" dirty="0">
                <a:solidFill>
                  <a:schemeClr val="accent4">
                    <a:lumMod val="65000"/>
                    <a:lumOff val="35000"/>
                  </a:schemeClr>
                </a:solidFill>
                <a:cs typeface="Arial" charset="0"/>
              </a:rPr>
              <a:t>Technology of Trust</a:t>
            </a:r>
            <a:endParaRPr lang="es-ES" sz="3000" b="1" dirty="0">
              <a:solidFill>
                <a:schemeClr val="accent4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27455" y="6292066"/>
            <a:ext cx="2286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n w="9525" cap="rnd" cmpd="sng" algn="ctr">
                  <a:solidFill>
                    <a:srgbClr val="ED7D31"/>
                  </a:solidFill>
                  <a:prstDash val="solid"/>
                  <a:bevel/>
                </a:ln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Sriram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765555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Record</a:t>
            </a:r>
            <a:r>
              <a:rPr sz="560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Keeping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683968"/>
            <a:ext cx="8159750" cy="5755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Data embedded and hashed into secure blockchains  </a:t>
            </a:r>
            <a:r>
              <a:rPr sz="2800" dirty="0">
                <a:solidFill>
                  <a:srgbClr val="5F5F5F"/>
                </a:solidFill>
                <a:cs typeface="Calibri"/>
              </a:rPr>
              <a:t>like Bitcoin create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immutable and unforgeable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Projects like</a:t>
            </a:r>
            <a:r>
              <a:rPr sz="2800" dirty="0">
                <a:solidFill>
                  <a:srgbClr val="055180"/>
                </a:solidFill>
                <a:cs typeface="Calibri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Tierion</a:t>
            </a:r>
            <a:r>
              <a:rPr sz="2800" dirty="0">
                <a:solidFill>
                  <a:srgbClr val="055180"/>
                </a:solidFill>
                <a:cs typeface="Calibri"/>
                <a:hlinkClick r:id="rId5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 the Bitcoin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to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create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“blockchain receipts”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37338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</a:t>
            </a:r>
            <a:r>
              <a:rPr sz="2800" dirty="0">
                <a:solidFill>
                  <a:srgbClr val="5F5F5F"/>
                </a:solidFill>
                <a:cs typeface="Calibri"/>
              </a:rPr>
              <a:t>verified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through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Bitcoin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without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trust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third</a:t>
            </a:r>
            <a:r>
              <a:rPr sz="2800" spc="1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668020" indent="-572770">
              <a:lnSpc>
                <a:spcPct val="1500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6"/>
              </a:rPr>
              <a:t>Factom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6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similar project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 verifies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hashes data into </a:t>
            </a:r>
            <a:r>
              <a:rPr sz="2800" dirty="0">
                <a:solidFill>
                  <a:srgbClr val="5F5F5F"/>
                </a:solidFill>
                <a:cs typeface="Calibri"/>
              </a:rPr>
              <a:t>Bitcoin’s</a:t>
            </a:r>
            <a:r>
              <a:rPr sz="28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3553693" y="2913889"/>
            <a:ext cx="2114550" cy="1904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2524993" y="5562600"/>
            <a:ext cx="4171950" cy="2782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594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</a:t>
            </a:r>
            <a:r>
              <a:rPr sz="5600" spc="-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Identity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896110"/>
            <a:ext cx="15844518" cy="195053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Onename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5"/>
              </a:rPr>
              <a:t> </a:t>
            </a:r>
            <a:r>
              <a:rPr sz="2800" dirty="0">
                <a:solidFill>
                  <a:srgbClr val="212121"/>
                </a:solidFill>
                <a:cs typeface="Calibri"/>
              </a:rPr>
              <a:t>is a New York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based start-up that has created </a:t>
            </a:r>
            <a:r>
              <a:rPr sz="2800" dirty="0">
                <a:solidFill>
                  <a:srgbClr val="212121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ID system using the Bitcoin</a:t>
            </a:r>
            <a:r>
              <a:rPr sz="2800" spc="190" dirty="0">
                <a:solidFill>
                  <a:srgbClr val="212121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blockchain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212121"/>
                </a:solidFill>
                <a:cs typeface="Calibri"/>
              </a:rPr>
              <a:t>Its </a:t>
            </a:r>
            <a:r>
              <a:rPr sz="2800" dirty="0">
                <a:solidFill>
                  <a:srgbClr val="212121"/>
                </a:solidFill>
                <a:cs typeface="Calibri"/>
              </a:rPr>
              <a:t>first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service </a:t>
            </a:r>
            <a:r>
              <a:rPr sz="2800" dirty="0">
                <a:solidFill>
                  <a:srgbClr val="212121"/>
                </a:solidFill>
                <a:cs typeface="Calibri"/>
              </a:rPr>
              <a:t>allows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users </a:t>
            </a:r>
            <a:r>
              <a:rPr sz="2800" dirty="0">
                <a:solidFill>
                  <a:srgbClr val="212121"/>
                </a:solidFill>
                <a:cs typeface="Calibri"/>
              </a:rPr>
              <a:t>to create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blockchain IDs, which </a:t>
            </a:r>
            <a:r>
              <a:rPr sz="2800" dirty="0">
                <a:solidFill>
                  <a:srgbClr val="212121"/>
                </a:solidFill>
                <a:cs typeface="Calibri"/>
              </a:rPr>
              <a:t>will soon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be used </a:t>
            </a:r>
            <a:r>
              <a:rPr sz="2800" dirty="0">
                <a:solidFill>
                  <a:srgbClr val="212121"/>
                </a:solidFill>
                <a:cs typeface="Calibri"/>
              </a:rPr>
              <a:t>to login to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websites</a:t>
            </a:r>
            <a:r>
              <a:rPr sz="2800" spc="90" dirty="0">
                <a:solidFill>
                  <a:srgbClr val="212121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without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212121"/>
                </a:solidFill>
                <a:cs typeface="Calibri"/>
              </a:rPr>
              <a:t>the need </a:t>
            </a:r>
            <a:r>
              <a:rPr sz="2800" dirty="0">
                <a:solidFill>
                  <a:srgbClr val="212121"/>
                </a:solidFill>
                <a:cs typeface="Calibri"/>
              </a:rPr>
              <a:t>for a</a:t>
            </a:r>
            <a:r>
              <a:rPr sz="2800" spc="-20" dirty="0">
                <a:solidFill>
                  <a:srgbClr val="212121"/>
                </a:solidFill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cs typeface="Calibri"/>
              </a:rPr>
              <a:t>password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3465577" y="3883153"/>
            <a:ext cx="11356846" cy="3432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3456433" y="3874009"/>
            <a:ext cx="11375390" cy="5337810"/>
          </a:xfrm>
          <a:custGeom>
            <a:avLst/>
            <a:gdLst/>
            <a:ahLst/>
            <a:cxnLst/>
            <a:rect l="l" t="t" r="r" b="b"/>
            <a:pathLst>
              <a:path w="5687695" h="2668904">
                <a:moveTo>
                  <a:pt x="0" y="2668524"/>
                </a:moveTo>
                <a:lnTo>
                  <a:pt x="5687567" y="2668524"/>
                </a:lnTo>
                <a:lnTo>
                  <a:pt x="5687567" y="0"/>
                </a:lnTo>
                <a:lnTo>
                  <a:pt x="0" y="0"/>
                </a:lnTo>
                <a:lnTo>
                  <a:pt x="0" y="2668524"/>
                </a:lnTo>
                <a:close/>
              </a:path>
            </a:pathLst>
          </a:custGeom>
          <a:ln w="9144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670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</a:t>
            </a:r>
            <a:r>
              <a:rPr sz="5600" spc="-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UPROOV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3005326" y="2468878"/>
            <a:ext cx="12277344" cy="6141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6182" y="2459735"/>
            <a:ext cx="12296140" cy="6160770"/>
          </a:xfrm>
          <a:custGeom>
            <a:avLst/>
            <a:gdLst/>
            <a:ahLst/>
            <a:cxnLst/>
            <a:rect l="l" t="t" r="r" b="b"/>
            <a:pathLst>
              <a:path w="6148070" h="3080385">
                <a:moveTo>
                  <a:pt x="0" y="3080004"/>
                </a:moveTo>
                <a:lnTo>
                  <a:pt x="6147816" y="3080004"/>
                </a:lnTo>
                <a:lnTo>
                  <a:pt x="6147816" y="0"/>
                </a:lnTo>
                <a:lnTo>
                  <a:pt x="0" y="0"/>
                </a:lnTo>
                <a:lnTo>
                  <a:pt x="0" y="308000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0947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UPROOV- Your </a:t>
            </a:r>
            <a:r>
              <a:rPr sz="5600" spc="-20" dirty="0">
                <a:solidFill>
                  <a:srgbClr val="095A82"/>
                </a:solidFill>
              </a:rPr>
              <a:t>Mobile </a:t>
            </a:r>
            <a:r>
              <a:rPr sz="5600" spc="-10" dirty="0">
                <a:solidFill>
                  <a:srgbClr val="095A82"/>
                </a:solidFill>
              </a:rPr>
              <a:t>Trust</a:t>
            </a:r>
            <a:r>
              <a:rPr sz="5600" spc="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Machine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4492752" y="2773678"/>
            <a:ext cx="1727200" cy="2374900"/>
          </a:xfrm>
          <a:custGeom>
            <a:avLst/>
            <a:gdLst/>
            <a:ahLst/>
            <a:cxnLst/>
            <a:rect l="l" t="t" r="r" b="b"/>
            <a:pathLst>
              <a:path w="863600" h="1187450">
                <a:moveTo>
                  <a:pt x="861449" y="93599"/>
                </a:moveTo>
                <a:lnTo>
                  <a:pt x="537463" y="93599"/>
                </a:lnTo>
                <a:lnTo>
                  <a:pt x="100965" y="530225"/>
                </a:lnTo>
                <a:lnTo>
                  <a:pt x="64715" y="572935"/>
                </a:lnTo>
                <a:lnTo>
                  <a:pt x="36457" y="619840"/>
                </a:lnTo>
                <a:lnTo>
                  <a:pt x="16227" y="669799"/>
                </a:lnTo>
                <a:lnTo>
                  <a:pt x="4062" y="721671"/>
                </a:lnTo>
                <a:lnTo>
                  <a:pt x="0" y="774319"/>
                </a:lnTo>
                <a:lnTo>
                  <a:pt x="4062" y="826899"/>
                </a:lnTo>
                <a:lnTo>
                  <a:pt x="16227" y="878698"/>
                </a:lnTo>
                <a:lnTo>
                  <a:pt x="36457" y="928541"/>
                </a:lnTo>
                <a:lnTo>
                  <a:pt x="64715" y="975251"/>
                </a:lnTo>
                <a:lnTo>
                  <a:pt x="100965" y="1017651"/>
                </a:lnTo>
                <a:lnTo>
                  <a:pt x="270637" y="1187196"/>
                </a:lnTo>
                <a:lnTo>
                  <a:pt x="501396" y="956437"/>
                </a:lnTo>
                <a:lnTo>
                  <a:pt x="328041" y="783082"/>
                </a:lnTo>
                <a:lnTo>
                  <a:pt x="326644" y="779399"/>
                </a:lnTo>
                <a:lnTo>
                  <a:pt x="326644" y="769112"/>
                </a:lnTo>
                <a:lnTo>
                  <a:pt x="328041" y="765429"/>
                </a:lnTo>
                <a:lnTo>
                  <a:pt x="331724" y="760984"/>
                </a:lnTo>
                <a:lnTo>
                  <a:pt x="767461" y="325882"/>
                </a:lnTo>
                <a:lnTo>
                  <a:pt x="863013" y="325882"/>
                </a:lnTo>
                <a:lnTo>
                  <a:pt x="861449" y="93599"/>
                </a:lnTo>
                <a:close/>
              </a:path>
              <a:path w="863600" h="1187450">
                <a:moveTo>
                  <a:pt x="863013" y="325882"/>
                </a:moveTo>
                <a:lnTo>
                  <a:pt x="767461" y="325882"/>
                </a:lnTo>
                <a:lnTo>
                  <a:pt x="766826" y="369443"/>
                </a:lnTo>
                <a:lnTo>
                  <a:pt x="781557" y="406273"/>
                </a:lnTo>
                <a:lnTo>
                  <a:pt x="817626" y="421005"/>
                </a:lnTo>
                <a:lnTo>
                  <a:pt x="827212" y="420409"/>
                </a:lnTo>
                <a:lnTo>
                  <a:pt x="858837" y="394239"/>
                </a:lnTo>
                <a:lnTo>
                  <a:pt x="863346" y="375285"/>
                </a:lnTo>
                <a:lnTo>
                  <a:pt x="863013" y="325882"/>
                </a:lnTo>
                <a:close/>
              </a:path>
              <a:path w="863600" h="1187450">
                <a:moveTo>
                  <a:pt x="488061" y="0"/>
                </a:moveTo>
                <a:lnTo>
                  <a:pt x="454048" y="19232"/>
                </a:lnTo>
                <a:lnTo>
                  <a:pt x="445262" y="47879"/>
                </a:lnTo>
                <a:lnTo>
                  <a:pt x="446343" y="58231"/>
                </a:lnTo>
                <a:lnTo>
                  <a:pt x="468975" y="90056"/>
                </a:lnTo>
                <a:lnTo>
                  <a:pt x="499872" y="96647"/>
                </a:lnTo>
                <a:lnTo>
                  <a:pt x="537463" y="93599"/>
                </a:lnTo>
                <a:lnTo>
                  <a:pt x="861449" y="93599"/>
                </a:lnTo>
                <a:lnTo>
                  <a:pt x="861187" y="54610"/>
                </a:lnTo>
                <a:lnTo>
                  <a:pt x="845693" y="18414"/>
                </a:lnTo>
                <a:lnTo>
                  <a:pt x="845693" y="17652"/>
                </a:lnTo>
                <a:lnTo>
                  <a:pt x="837830" y="11654"/>
                </a:lnTo>
                <a:lnTo>
                  <a:pt x="828897" y="7000"/>
                </a:lnTo>
                <a:lnTo>
                  <a:pt x="819153" y="3990"/>
                </a:lnTo>
                <a:lnTo>
                  <a:pt x="808863" y="2921"/>
                </a:lnTo>
                <a:lnTo>
                  <a:pt x="488061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5321808" y="5696711"/>
            <a:ext cx="1732280" cy="2376170"/>
          </a:xfrm>
          <a:custGeom>
            <a:avLst/>
            <a:gdLst/>
            <a:ahLst/>
            <a:cxnLst/>
            <a:rect l="l" t="t" r="r" b="b"/>
            <a:pathLst>
              <a:path w="866139" h="1188085">
                <a:moveTo>
                  <a:pt x="45846" y="766699"/>
                </a:moveTo>
                <a:lnTo>
                  <a:pt x="10287" y="785522"/>
                </a:lnTo>
                <a:lnTo>
                  <a:pt x="0" y="812419"/>
                </a:lnTo>
                <a:lnTo>
                  <a:pt x="2920" y="1133373"/>
                </a:lnTo>
                <a:lnTo>
                  <a:pt x="4323" y="1143589"/>
                </a:lnTo>
                <a:lnTo>
                  <a:pt x="7381" y="1153113"/>
                </a:lnTo>
                <a:lnTo>
                  <a:pt x="12082" y="1161807"/>
                </a:lnTo>
                <a:lnTo>
                  <a:pt x="18414" y="1169530"/>
                </a:lnTo>
                <a:lnTo>
                  <a:pt x="18414" y="1170266"/>
                </a:lnTo>
                <a:lnTo>
                  <a:pt x="55371" y="1185773"/>
                </a:lnTo>
                <a:lnTo>
                  <a:pt x="376681" y="1187983"/>
                </a:lnTo>
                <a:lnTo>
                  <a:pt x="385657" y="1187798"/>
                </a:lnTo>
                <a:lnTo>
                  <a:pt x="415448" y="1160032"/>
                </a:lnTo>
                <a:lnTo>
                  <a:pt x="419481" y="1140015"/>
                </a:lnTo>
                <a:lnTo>
                  <a:pt x="418417" y="1129801"/>
                </a:lnTo>
                <a:lnTo>
                  <a:pt x="395821" y="1097958"/>
                </a:lnTo>
                <a:lnTo>
                  <a:pt x="386087" y="1094270"/>
                </a:lnTo>
                <a:lnTo>
                  <a:pt x="327151" y="1094270"/>
                </a:lnTo>
                <a:lnTo>
                  <a:pt x="559087" y="862584"/>
                </a:lnTo>
                <a:lnTo>
                  <a:pt x="96773" y="862584"/>
                </a:lnTo>
                <a:lnTo>
                  <a:pt x="97535" y="818260"/>
                </a:lnTo>
                <a:lnTo>
                  <a:pt x="96464" y="807964"/>
                </a:lnTo>
                <a:lnTo>
                  <a:pt x="74975" y="775700"/>
                </a:lnTo>
                <a:lnTo>
                  <a:pt x="56477" y="767762"/>
                </a:lnTo>
                <a:lnTo>
                  <a:pt x="45846" y="766699"/>
                </a:lnTo>
                <a:close/>
              </a:path>
              <a:path w="866139" h="1188085">
                <a:moveTo>
                  <a:pt x="364870" y="1091323"/>
                </a:moveTo>
                <a:lnTo>
                  <a:pt x="327151" y="1094270"/>
                </a:lnTo>
                <a:lnTo>
                  <a:pt x="386087" y="1094270"/>
                </a:lnTo>
                <a:lnTo>
                  <a:pt x="375537" y="1092244"/>
                </a:lnTo>
                <a:lnTo>
                  <a:pt x="364870" y="1091323"/>
                </a:lnTo>
                <a:close/>
              </a:path>
              <a:path w="866139" h="1188085">
                <a:moveTo>
                  <a:pt x="594613" y="0"/>
                </a:moveTo>
                <a:lnTo>
                  <a:pt x="363346" y="231012"/>
                </a:lnTo>
                <a:lnTo>
                  <a:pt x="536956" y="404368"/>
                </a:lnTo>
                <a:lnTo>
                  <a:pt x="537718" y="408050"/>
                </a:lnTo>
                <a:lnTo>
                  <a:pt x="538479" y="413257"/>
                </a:lnTo>
                <a:lnTo>
                  <a:pt x="537718" y="418338"/>
                </a:lnTo>
                <a:lnTo>
                  <a:pt x="536956" y="422020"/>
                </a:lnTo>
                <a:lnTo>
                  <a:pt x="533272" y="426466"/>
                </a:lnTo>
                <a:lnTo>
                  <a:pt x="96773" y="862584"/>
                </a:lnTo>
                <a:lnTo>
                  <a:pt x="559087" y="862584"/>
                </a:lnTo>
                <a:lnTo>
                  <a:pt x="764412" y="657479"/>
                </a:lnTo>
                <a:lnTo>
                  <a:pt x="800738" y="614706"/>
                </a:lnTo>
                <a:lnTo>
                  <a:pt x="829065" y="567764"/>
                </a:lnTo>
                <a:lnTo>
                  <a:pt x="849351" y="517786"/>
                </a:lnTo>
                <a:lnTo>
                  <a:pt x="861554" y="465906"/>
                </a:lnTo>
                <a:lnTo>
                  <a:pt x="865632" y="413257"/>
                </a:lnTo>
                <a:lnTo>
                  <a:pt x="861554" y="360627"/>
                </a:lnTo>
                <a:lnTo>
                  <a:pt x="849351" y="308898"/>
                </a:lnTo>
                <a:lnTo>
                  <a:pt x="829065" y="259126"/>
                </a:lnTo>
                <a:lnTo>
                  <a:pt x="800738" y="212366"/>
                </a:lnTo>
                <a:lnTo>
                  <a:pt x="764412" y="169671"/>
                </a:lnTo>
                <a:lnTo>
                  <a:pt x="594613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6038089" y="4111753"/>
            <a:ext cx="2381250" cy="1728470"/>
          </a:xfrm>
          <a:custGeom>
            <a:avLst/>
            <a:gdLst/>
            <a:ahLst/>
            <a:cxnLst/>
            <a:rect l="l" t="t" r="r" b="b"/>
            <a:pathLst>
              <a:path w="1190625" h="864235">
                <a:moveTo>
                  <a:pt x="819404" y="766699"/>
                </a:moveTo>
                <a:lnTo>
                  <a:pt x="783208" y="782193"/>
                </a:lnTo>
                <a:lnTo>
                  <a:pt x="767588" y="818388"/>
                </a:lnTo>
                <a:lnTo>
                  <a:pt x="768201" y="827545"/>
                </a:lnTo>
                <a:lnTo>
                  <a:pt x="794797" y="859313"/>
                </a:lnTo>
                <a:lnTo>
                  <a:pt x="813434" y="864107"/>
                </a:lnTo>
                <a:lnTo>
                  <a:pt x="1134871" y="861187"/>
                </a:lnTo>
                <a:lnTo>
                  <a:pt x="1145170" y="860117"/>
                </a:lnTo>
                <a:lnTo>
                  <a:pt x="1154874" y="857107"/>
                </a:lnTo>
                <a:lnTo>
                  <a:pt x="1163625" y="852453"/>
                </a:lnTo>
                <a:lnTo>
                  <a:pt x="1171067" y="846455"/>
                </a:lnTo>
                <a:lnTo>
                  <a:pt x="1171829" y="846455"/>
                </a:lnTo>
                <a:lnTo>
                  <a:pt x="1171829" y="845693"/>
                </a:lnTo>
                <a:lnTo>
                  <a:pt x="1178268" y="838251"/>
                </a:lnTo>
                <a:lnTo>
                  <a:pt x="1183147" y="829500"/>
                </a:lnTo>
                <a:lnTo>
                  <a:pt x="1186241" y="819796"/>
                </a:lnTo>
                <a:lnTo>
                  <a:pt x="1187322" y="809498"/>
                </a:lnTo>
                <a:lnTo>
                  <a:pt x="1187698" y="768223"/>
                </a:lnTo>
                <a:lnTo>
                  <a:pt x="863727" y="768223"/>
                </a:lnTo>
                <a:lnTo>
                  <a:pt x="819404" y="766699"/>
                </a:lnTo>
                <a:close/>
              </a:path>
              <a:path w="1190625" h="864235">
                <a:moveTo>
                  <a:pt x="884309" y="326898"/>
                </a:moveTo>
                <a:lnTo>
                  <a:pt x="419607" y="326898"/>
                </a:lnTo>
                <a:lnTo>
                  <a:pt x="423291" y="328422"/>
                </a:lnTo>
                <a:lnTo>
                  <a:pt x="427101" y="332105"/>
                </a:lnTo>
                <a:lnTo>
                  <a:pt x="863727" y="768223"/>
                </a:lnTo>
                <a:lnTo>
                  <a:pt x="1187698" y="768223"/>
                </a:lnTo>
                <a:lnTo>
                  <a:pt x="1189793" y="537972"/>
                </a:lnTo>
                <a:lnTo>
                  <a:pt x="1095629" y="537972"/>
                </a:lnTo>
                <a:lnTo>
                  <a:pt x="884309" y="326898"/>
                </a:lnTo>
                <a:close/>
              </a:path>
              <a:path w="1190625" h="864235">
                <a:moveTo>
                  <a:pt x="1141476" y="445643"/>
                </a:moveTo>
                <a:lnTo>
                  <a:pt x="1105281" y="461263"/>
                </a:lnTo>
                <a:lnTo>
                  <a:pt x="1093470" y="500253"/>
                </a:lnTo>
                <a:lnTo>
                  <a:pt x="1095629" y="537972"/>
                </a:lnTo>
                <a:lnTo>
                  <a:pt x="1189793" y="537972"/>
                </a:lnTo>
                <a:lnTo>
                  <a:pt x="1190244" y="488442"/>
                </a:lnTo>
                <a:lnTo>
                  <a:pt x="1170247" y="454108"/>
                </a:lnTo>
                <a:lnTo>
                  <a:pt x="1141476" y="445643"/>
                </a:lnTo>
                <a:close/>
              </a:path>
              <a:path w="1190625" h="864235">
                <a:moveTo>
                  <a:pt x="414528" y="0"/>
                </a:moveTo>
                <a:lnTo>
                  <a:pt x="361742" y="4063"/>
                </a:lnTo>
                <a:lnTo>
                  <a:pt x="309756" y="16235"/>
                </a:lnTo>
                <a:lnTo>
                  <a:pt x="259701" y="36484"/>
                </a:lnTo>
                <a:lnTo>
                  <a:pt x="212713" y="64780"/>
                </a:lnTo>
                <a:lnTo>
                  <a:pt x="169925" y="101092"/>
                </a:lnTo>
                <a:lnTo>
                  <a:pt x="0" y="270763"/>
                </a:lnTo>
                <a:lnTo>
                  <a:pt x="231267" y="501776"/>
                </a:lnTo>
                <a:lnTo>
                  <a:pt x="401193" y="332105"/>
                </a:lnTo>
                <a:lnTo>
                  <a:pt x="405638" y="328422"/>
                </a:lnTo>
                <a:lnTo>
                  <a:pt x="409320" y="326898"/>
                </a:lnTo>
                <a:lnTo>
                  <a:pt x="884309" y="326898"/>
                </a:lnTo>
                <a:lnTo>
                  <a:pt x="658241" y="101092"/>
                </a:lnTo>
                <a:lnTo>
                  <a:pt x="615460" y="64780"/>
                </a:lnTo>
                <a:lnTo>
                  <a:pt x="568522" y="36484"/>
                </a:lnTo>
                <a:lnTo>
                  <a:pt x="518602" y="16235"/>
                </a:lnTo>
                <a:lnTo>
                  <a:pt x="466879" y="4063"/>
                </a:lnTo>
                <a:lnTo>
                  <a:pt x="414528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4562855" y="4209289"/>
            <a:ext cx="2414270" cy="2414270"/>
          </a:xfrm>
          <a:custGeom>
            <a:avLst/>
            <a:gdLst/>
            <a:ahLst/>
            <a:cxnLst/>
            <a:rect l="l" t="t" r="r" b="b"/>
            <a:pathLst>
              <a:path w="1207135" h="1207135">
                <a:moveTo>
                  <a:pt x="605155" y="0"/>
                </a:moveTo>
                <a:lnTo>
                  <a:pt x="0" y="603504"/>
                </a:lnTo>
                <a:lnTo>
                  <a:pt x="605155" y="1207008"/>
                </a:lnTo>
                <a:lnTo>
                  <a:pt x="1207008" y="603504"/>
                </a:lnTo>
                <a:lnTo>
                  <a:pt x="60515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4562855" y="4209289"/>
            <a:ext cx="2414270" cy="2414270"/>
          </a:xfrm>
          <a:custGeom>
            <a:avLst/>
            <a:gdLst/>
            <a:ahLst/>
            <a:cxnLst/>
            <a:rect l="l" t="t" r="r" b="b"/>
            <a:pathLst>
              <a:path w="1207135" h="1207135">
                <a:moveTo>
                  <a:pt x="1207008" y="603504"/>
                </a:moveTo>
                <a:lnTo>
                  <a:pt x="605155" y="1207008"/>
                </a:lnTo>
                <a:lnTo>
                  <a:pt x="0" y="603504"/>
                </a:lnTo>
                <a:lnTo>
                  <a:pt x="605155" y="0"/>
                </a:lnTo>
                <a:lnTo>
                  <a:pt x="1207008" y="603504"/>
                </a:lnTo>
                <a:close/>
              </a:path>
            </a:pathLst>
          </a:custGeom>
          <a:ln w="9143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4293614" y="4905502"/>
            <a:ext cx="919480" cy="1922780"/>
          </a:xfrm>
          <a:custGeom>
            <a:avLst/>
            <a:gdLst/>
            <a:ahLst/>
            <a:cxnLst/>
            <a:rect l="l" t="t" r="r" b="b"/>
            <a:pathLst>
              <a:path w="459739" h="961389">
                <a:moveTo>
                  <a:pt x="306705" y="0"/>
                </a:moveTo>
                <a:lnTo>
                  <a:pt x="298747" y="75"/>
                </a:lnTo>
                <a:lnTo>
                  <a:pt x="280193" y="4508"/>
                </a:lnTo>
                <a:lnTo>
                  <a:pt x="259020" y="19609"/>
                </a:lnTo>
                <a:lnTo>
                  <a:pt x="243205" y="51688"/>
                </a:lnTo>
                <a:lnTo>
                  <a:pt x="202918" y="88534"/>
                </a:lnTo>
                <a:lnTo>
                  <a:pt x="115506" y="178625"/>
                </a:lnTo>
                <a:lnTo>
                  <a:pt x="31142" y="291290"/>
                </a:lnTo>
                <a:lnTo>
                  <a:pt x="0" y="395859"/>
                </a:lnTo>
                <a:lnTo>
                  <a:pt x="8868" y="444028"/>
                </a:lnTo>
                <a:lnTo>
                  <a:pt x="21897" y="497228"/>
                </a:lnTo>
                <a:lnTo>
                  <a:pt x="37006" y="553226"/>
                </a:lnTo>
                <a:lnTo>
                  <a:pt x="52117" y="609790"/>
                </a:lnTo>
                <a:lnTo>
                  <a:pt x="65150" y="664687"/>
                </a:lnTo>
                <a:lnTo>
                  <a:pt x="74027" y="715684"/>
                </a:lnTo>
                <a:lnTo>
                  <a:pt x="76667" y="760550"/>
                </a:lnTo>
                <a:lnTo>
                  <a:pt x="70993" y="797051"/>
                </a:lnTo>
                <a:lnTo>
                  <a:pt x="49246" y="856938"/>
                </a:lnTo>
                <a:lnTo>
                  <a:pt x="29511" y="907335"/>
                </a:lnTo>
                <a:lnTo>
                  <a:pt x="15182" y="942087"/>
                </a:lnTo>
                <a:lnTo>
                  <a:pt x="9652" y="955040"/>
                </a:lnTo>
                <a:lnTo>
                  <a:pt x="350393" y="961009"/>
                </a:lnTo>
                <a:lnTo>
                  <a:pt x="368286" y="948602"/>
                </a:lnTo>
                <a:lnTo>
                  <a:pt x="405431" y="909955"/>
                </a:lnTo>
                <a:lnTo>
                  <a:pt x="437028" y="842922"/>
                </a:lnTo>
                <a:lnTo>
                  <a:pt x="438277" y="745363"/>
                </a:lnTo>
                <a:lnTo>
                  <a:pt x="446891" y="718147"/>
                </a:lnTo>
                <a:lnTo>
                  <a:pt x="459470" y="644032"/>
                </a:lnTo>
                <a:lnTo>
                  <a:pt x="456118" y="534318"/>
                </a:lnTo>
                <a:lnTo>
                  <a:pt x="416941" y="400304"/>
                </a:lnTo>
                <a:lnTo>
                  <a:pt x="398377" y="348901"/>
                </a:lnTo>
                <a:lnTo>
                  <a:pt x="387723" y="298665"/>
                </a:lnTo>
                <a:lnTo>
                  <a:pt x="382910" y="250207"/>
                </a:lnTo>
                <a:lnTo>
                  <a:pt x="381872" y="204140"/>
                </a:lnTo>
                <a:lnTo>
                  <a:pt x="382543" y="161074"/>
                </a:lnTo>
                <a:lnTo>
                  <a:pt x="382855" y="121623"/>
                </a:lnTo>
                <a:lnTo>
                  <a:pt x="380742" y="86398"/>
                </a:lnTo>
                <a:lnTo>
                  <a:pt x="374137" y="56011"/>
                </a:lnTo>
                <a:lnTo>
                  <a:pt x="360974" y="31074"/>
                </a:lnTo>
                <a:lnTo>
                  <a:pt x="339185" y="12200"/>
                </a:lnTo>
                <a:lnTo>
                  <a:pt x="306705" y="0"/>
                </a:lnTo>
                <a:close/>
              </a:path>
            </a:pathLst>
          </a:custGeom>
          <a:solidFill>
            <a:srgbClr val="FFBD8D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4590035" y="5017008"/>
            <a:ext cx="184150" cy="670560"/>
          </a:xfrm>
          <a:custGeom>
            <a:avLst/>
            <a:gdLst/>
            <a:ahLst/>
            <a:cxnLst/>
            <a:rect l="l" t="t" r="r" b="b"/>
            <a:pathLst>
              <a:path w="92075" h="335280">
                <a:moveTo>
                  <a:pt x="89577" y="762"/>
                </a:moveTo>
                <a:lnTo>
                  <a:pt x="88900" y="762"/>
                </a:lnTo>
                <a:lnTo>
                  <a:pt x="85978" y="3682"/>
                </a:lnTo>
                <a:lnTo>
                  <a:pt x="82295" y="6603"/>
                </a:lnTo>
                <a:lnTo>
                  <a:pt x="77977" y="11048"/>
                </a:lnTo>
                <a:lnTo>
                  <a:pt x="63704" y="65916"/>
                </a:lnTo>
                <a:lnTo>
                  <a:pt x="42275" y="120522"/>
                </a:lnTo>
                <a:lnTo>
                  <a:pt x="19202" y="169318"/>
                </a:lnTo>
                <a:lnTo>
                  <a:pt x="0" y="206756"/>
                </a:lnTo>
                <a:lnTo>
                  <a:pt x="2625" y="246768"/>
                </a:lnTo>
                <a:lnTo>
                  <a:pt x="32051" y="288734"/>
                </a:lnTo>
                <a:lnTo>
                  <a:pt x="66026" y="321841"/>
                </a:lnTo>
                <a:lnTo>
                  <a:pt x="82295" y="335279"/>
                </a:lnTo>
                <a:lnTo>
                  <a:pt x="84955" y="319928"/>
                </a:lnTo>
                <a:lnTo>
                  <a:pt x="89757" y="280003"/>
                </a:lnTo>
                <a:lnTo>
                  <a:pt x="91940" y="224694"/>
                </a:lnTo>
                <a:lnTo>
                  <a:pt x="86740" y="163194"/>
                </a:lnTo>
                <a:lnTo>
                  <a:pt x="82786" y="120265"/>
                </a:lnTo>
                <a:lnTo>
                  <a:pt x="83010" y="76072"/>
                </a:lnTo>
                <a:lnTo>
                  <a:pt x="85830" y="34643"/>
                </a:lnTo>
                <a:lnTo>
                  <a:pt x="89577" y="762"/>
                </a:lnTo>
                <a:close/>
              </a:path>
              <a:path w="92075" h="335280">
                <a:moveTo>
                  <a:pt x="89662" y="0"/>
                </a:moveTo>
                <a:lnTo>
                  <a:pt x="89577" y="762"/>
                </a:lnTo>
                <a:lnTo>
                  <a:pt x="89662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4824985" y="4974335"/>
            <a:ext cx="170686" cy="128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5065776" y="5492496"/>
            <a:ext cx="15240" cy="71120"/>
          </a:xfrm>
          <a:custGeom>
            <a:avLst/>
            <a:gdLst/>
            <a:ahLst/>
            <a:cxnLst/>
            <a:rect l="l" t="t" r="r" b="b"/>
            <a:pathLst>
              <a:path w="7619" h="35560">
                <a:moveTo>
                  <a:pt x="0" y="0"/>
                </a:moveTo>
                <a:lnTo>
                  <a:pt x="1396" y="8441"/>
                </a:lnTo>
                <a:lnTo>
                  <a:pt x="2857" y="16382"/>
                </a:lnTo>
                <a:lnTo>
                  <a:pt x="4893" y="25431"/>
                </a:lnTo>
                <a:lnTo>
                  <a:pt x="7619" y="35051"/>
                </a:lnTo>
                <a:lnTo>
                  <a:pt x="5339" y="26181"/>
                </a:lnTo>
                <a:lnTo>
                  <a:pt x="3476" y="17240"/>
                </a:lnTo>
                <a:lnTo>
                  <a:pt x="1667" y="7905"/>
                </a:lnTo>
                <a:lnTo>
                  <a:pt x="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4943854" y="5596128"/>
            <a:ext cx="271780" cy="1231900"/>
          </a:xfrm>
          <a:custGeom>
            <a:avLst/>
            <a:gdLst/>
            <a:ahLst/>
            <a:cxnLst/>
            <a:rect l="l" t="t" r="r" b="b"/>
            <a:pathLst>
              <a:path w="135889" h="615950">
                <a:moveTo>
                  <a:pt x="71120" y="0"/>
                </a:moveTo>
                <a:lnTo>
                  <a:pt x="85486" y="69580"/>
                </a:lnTo>
                <a:lnTo>
                  <a:pt x="93649" y="119648"/>
                </a:lnTo>
                <a:lnTo>
                  <a:pt x="100425" y="175545"/>
                </a:lnTo>
                <a:lnTo>
                  <a:pt x="104283" y="234002"/>
                </a:lnTo>
                <a:lnTo>
                  <a:pt x="103695" y="291750"/>
                </a:lnTo>
                <a:lnTo>
                  <a:pt x="97130" y="345522"/>
                </a:lnTo>
                <a:lnTo>
                  <a:pt x="83058" y="392049"/>
                </a:lnTo>
                <a:lnTo>
                  <a:pt x="82385" y="416605"/>
                </a:lnTo>
                <a:lnTo>
                  <a:pt x="74342" y="476107"/>
                </a:lnTo>
                <a:lnTo>
                  <a:pt x="49893" y="549300"/>
                </a:lnTo>
                <a:lnTo>
                  <a:pt x="0" y="614934"/>
                </a:lnTo>
                <a:lnTo>
                  <a:pt x="24511" y="615696"/>
                </a:lnTo>
                <a:lnTo>
                  <a:pt x="39096" y="605905"/>
                </a:lnTo>
                <a:lnTo>
                  <a:pt x="71183" y="575564"/>
                </a:lnTo>
                <a:lnTo>
                  <a:pt x="103270" y="523220"/>
                </a:lnTo>
                <a:lnTo>
                  <a:pt x="117856" y="447421"/>
                </a:lnTo>
                <a:lnTo>
                  <a:pt x="117560" y="436145"/>
                </a:lnTo>
                <a:lnTo>
                  <a:pt x="116633" y="424561"/>
                </a:lnTo>
                <a:lnTo>
                  <a:pt x="115016" y="412595"/>
                </a:lnTo>
                <a:lnTo>
                  <a:pt x="112649" y="400177"/>
                </a:lnTo>
                <a:lnTo>
                  <a:pt x="116240" y="390185"/>
                </a:lnTo>
                <a:lnTo>
                  <a:pt x="124142" y="361775"/>
                </a:lnTo>
                <a:lnTo>
                  <a:pt x="132044" y="317291"/>
                </a:lnTo>
                <a:lnTo>
                  <a:pt x="135636" y="259080"/>
                </a:lnTo>
                <a:lnTo>
                  <a:pt x="133477" y="214106"/>
                </a:lnTo>
                <a:lnTo>
                  <a:pt x="126174" y="164750"/>
                </a:lnTo>
                <a:lnTo>
                  <a:pt x="112490" y="111633"/>
                </a:lnTo>
                <a:lnTo>
                  <a:pt x="91186" y="55372"/>
                </a:lnTo>
                <a:lnTo>
                  <a:pt x="85353" y="41540"/>
                </a:lnTo>
                <a:lnTo>
                  <a:pt x="80057" y="27686"/>
                </a:lnTo>
                <a:lnTo>
                  <a:pt x="75309" y="13831"/>
                </a:lnTo>
                <a:lnTo>
                  <a:pt x="71120" y="0"/>
                </a:lnTo>
                <a:close/>
              </a:path>
            </a:pathLst>
          </a:custGeom>
          <a:solidFill>
            <a:srgbClr val="FFB57C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3380233" y="6705601"/>
            <a:ext cx="1640838" cy="2520950"/>
          </a:xfrm>
          <a:custGeom>
            <a:avLst/>
            <a:gdLst/>
            <a:ahLst/>
            <a:cxnLst/>
            <a:rect l="l" t="t" r="r" b="b"/>
            <a:pathLst>
              <a:path w="820419" h="1260475">
                <a:moveTo>
                  <a:pt x="420242" y="0"/>
                </a:moveTo>
                <a:lnTo>
                  <a:pt x="0" y="1260348"/>
                </a:lnTo>
                <a:lnTo>
                  <a:pt x="436117" y="1260348"/>
                </a:lnTo>
                <a:lnTo>
                  <a:pt x="819911" y="107950"/>
                </a:lnTo>
                <a:lnTo>
                  <a:pt x="42024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4870702" y="6876288"/>
            <a:ext cx="149860" cy="45720"/>
          </a:xfrm>
          <a:custGeom>
            <a:avLst/>
            <a:gdLst/>
            <a:ahLst/>
            <a:cxnLst/>
            <a:rect l="l" t="t" r="r" b="b"/>
            <a:pathLst>
              <a:path w="74930" h="22860">
                <a:moveTo>
                  <a:pt x="0" y="0"/>
                </a:moveTo>
                <a:lnTo>
                  <a:pt x="0" y="1650"/>
                </a:lnTo>
                <a:lnTo>
                  <a:pt x="74675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4081270" y="6879334"/>
            <a:ext cx="939800" cy="2346960"/>
          </a:xfrm>
          <a:custGeom>
            <a:avLst/>
            <a:gdLst/>
            <a:ahLst/>
            <a:cxnLst/>
            <a:rect l="l" t="t" r="r" b="b"/>
            <a:pathLst>
              <a:path w="469900" h="1173479">
                <a:moveTo>
                  <a:pt x="394843" y="0"/>
                </a:moveTo>
                <a:lnTo>
                  <a:pt x="0" y="1173479"/>
                </a:lnTo>
                <a:lnTo>
                  <a:pt x="85597" y="1173479"/>
                </a:lnTo>
                <a:lnTo>
                  <a:pt x="469391" y="20700"/>
                </a:lnTo>
                <a:lnTo>
                  <a:pt x="394843" y="0"/>
                </a:lnTo>
                <a:close/>
              </a:path>
            </a:pathLst>
          </a:custGeom>
          <a:solidFill>
            <a:srgbClr val="515A6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4081270" y="6879334"/>
            <a:ext cx="939800" cy="2346960"/>
          </a:xfrm>
          <a:custGeom>
            <a:avLst/>
            <a:gdLst/>
            <a:ahLst/>
            <a:cxnLst/>
            <a:rect l="l" t="t" r="r" b="b"/>
            <a:pathLst>
              <a:path w="469900" h="1173479">
                <a:moveTo>
                  <a:pt x="394843" y="0"/>
                </a:moveTo>
                <a:lnTo>
                  <a:pt x="0" y="1173479"/>
                </a:lnTo>
                <a:lnTo>
                  <a:pt x="85597" y="1173479"/>
                </a:lnTo>
                <a:lnTo>
                  <a:pt x="469391" y="20700"/>
                </a:lnTo>
                <a:lnTo>
                  <a:pt x="394843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4114672" y="6590379"/>
            <a:ext cx="1033780" cy="516890"/>
          </a:xfrm>
          <a:custGeom>
            <a:avLst/>
            <a:gdLst/>
            <a:ahLst/>
            <a:cxnLst/>
            <a:rect l="l" t="t" r="r" b="b"/>
            <a:pathLst>
              <a:path w="516889" h="258445">
                <a:moveTo>
                  <a:pt x="55891" y="0"/>
                </a:moveTo>
                <a:lnTo>
                  <a:pt x="33972" y="9318"/>
                </a:lnTo>
                <a:lnTo>
                  <a:pt x="15672" y="27257"/>
                </a:lnTo>
                <a:lnTo>
                  <a:pt x="3492" y="52149"/>
                </a:lnTo>
                <a:lnTo>
                  <a:pt x="0" y="80061"/>
                </a:lnTo>
                <a:lnTo>
                  <a:pt x="5365" y="105235"/>
                </a:lnTo>
                <a:lnTo>
                  <a:pt x="18494" y="124979"/>
                </a:lnTo>
                <a:lnTo>
                  <a:pt x="38290" y="136604"/>
                </a:lnTo>
                <a:lnTo>
                  <a:pt x="437832" y="256746"/>
                </a:lnTo>
                <a:lnTo>
                  <a:pt x="460763" y="258155"/>
                </a:lnTo>
                <a:lnTo>
                  <a:pt x="482504" y="249062"/>
                </a:lnTo>
                <a:lnTo>
                  <a:pt x="500768" y="231207"/>
                </a:lnTo>
                <a:lnTo>
                  <a:pt x="513270" y="206327"/>
                </a:lnTo>
                <a:lnTo>
                  <a:pt x="516763" y="178415"/>
                </a:lnTo>
                <a:lnTo>
                  <a:pt x="511397" y="153241"/>
                </a:lnTo>
                <a:lnTo>
                  <a:pt x="498268" y="133496"/>
                </a:lnTo>
                <a:lnTo>
                  <a:pt x="478472" y="121872"/>
                </a:lnTo>
                <a:lnTo>
                  <a:pt x="78930" y="968"/>
                </a:lnTo>
                <a:lnTo>
                  <a:pt x="5589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915241" y="6856793"/>
            <a:ext cx="130202" cy="130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9"/>
          <p:cNvSpPr/>
          <p:nvPr/>
        </p:nvSpPr>
        <p:spPr>
          <a:xfrm>
            <a:off x="5892801" y="4814060"/>
            <a:ext cx="422654" cy="436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5219953" y="4863339"/>
            <a:ext cx="427990" cy="4328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21"/>
          <p:cNvSpPr/>
          <p:nvPr/>
        </p:nvSpPr>
        <p:spPr>
          <a:xfrm>
            <a:off x="5887720" y="5508245"/>
            <a:ext cx="424940" cy="4348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6864857" y="2238754"/>
            <a:ext cx="5919470" cy="131959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800" spc="-50" dirty="0">
                <a:solidFill>
                  <a:srgbClr val="5F5F5F"/>
                </a:solidFill>
                <a:cs typeface="Calibri"/>
              </a:rPr>
              <a:t>“You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Prove”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instantly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proves any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photos,  videos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sound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recordings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using our  simple world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first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App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23"/>
          <p:cNvSpPr txBox="1"/>
          <p:nvPr/>
        </p:nvSpPr>
        <p:spPr>
          <a:xfrm>
            <a:off x="9151618" y="4677154"/>
            <a:ext cx="620776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recordings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taken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Uproov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stamped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Blockchain 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Ledger, </a:t>
            </a:r>
            <a:r>
              <a:rPr sz="2800" dirty="0">
                <a:solidFill>
                  <a:srgbClr val="5F5F5F"/>
                </a:solidFill>
                <a:cs typeface="Calibri"/>
              </a:rPr>
              <a:t>which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Economist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calls the </a:t>
            </a:r>
            <a:r>
              <a:rPr sz="2800" i="1" spc="-40" dirty="0">
                <a:solidFill>
                  <a:srgbClr val="5F5F5F"/>
                </a:solidFill>
                <a:cs typeface="Calibri"/>
              </a:rPr>
              <a:t>Trust</a:t>
            </a:r>
            <a:r>
              <a:rPr sz="2800" i="1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machine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24"/>
          <p:cNvSpPr txBox="1"/>
          <p:nvPr/>
        </p:nvSpPr>
        <p:spPr>
          <a:xfrm>
            <a:off x="7574532" y="7055002"/>
            <a:ext cx="6510020" cy="131959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algn="just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Uproov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removes any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doubt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dispute about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yours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others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images,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stamps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nearest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second and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cannot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edited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7" name="object 25"/>
          <p:cNvSpPr txBox="1"/>
          <p:nvPr/>
        </p:nvSpPr>
        <p:spPr>
          <a:xfrm>
            <a:off x="5651246" y="2818892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01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26"/>
          <p:cNvSpPr txBox="1"/>
          <p:nvPr/>
        </p:nvSpPr>
        <p:spPr>
          <a:xfrm>
            <a:off x="7879842" y="5144008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02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39" name="object 27"/>
          <p:cNvSpPr txBox="1"/>
          <p:nvPr/>
        </p:nvSpPr>
        <p:spPr>
          <a:xfrm>
            <a:off x="5516370" y="7353806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03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0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5725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Smart Alarm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DApp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0162030" y="2310382"/>
            <a:ext cx="7193280" cy="5608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391311" y="5510732"/>
            <a:ext cx="777367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100"/>
              </a:lnSpc>
              <a:spcBef>
                <a:spcPts val="200"/>
              </a:spcBef>
            </a:pP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6"/>
              </a:rPr>
              <a:t>Betternot.rest</a:t>
            </a:r>
            <a:r>
              <a:rPr sz="2800" dirty="0">
                <a:solidFill>
                  <a:srgbClr val="27282C"/>
                </a:solidFill>
                <a:cs typeface="Calibri"/>
              </a:rPr>
              <a:t>, a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smart </a:t>
            </a:r>
            <a:r>
              <a:rPr sz="2800" dirty="0">
                <a:solidFill>
                  <a:srgbClr val="27282C"/>
                </a:solidFill>
                <a:cs typeface="Calibri"/>
              </a:rPr>
              <a:t>alarm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clock DApp, </a:t>
            </a:r>
            <a:r>
              <a:rPr sz="2800" dirty="0">
                <a:solidFill>
                  <a:srgbClr val="27282C"/>
                </a:solidFill>
                <a:cs typeface="Calibri"/>
              </a:rPr>
              <a:t>powered 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by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7"/>
              </a:rPr>
              <a:t>Syscoin’s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7"/>
              </a:rPr>
              <a:t>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smart contracts </a:t>
            </a:r>
            <a:r>
              <a:rPr sz="2800" dirty="0">
                <a:solidFill>
                  <a:srgbClr val="27282C"/>
                </a:solidFill>
                <a:cs typeface="Calibri"/>
              </a:rPr>
              <a:t>platform,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challenges </a:t>
            </a:r>
            <a:r>
              <a:rPr sz="2800" dirty="0">
                <a:solidFill>
                  <a:srgbClr val="27282C"/>
                </a:solidFill>
                <a:cs typeface="Calibri"/>
              </a:rPr>
              <a:t>you  to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improve </a:t>
            </a:r>
            <a:r>
              <a:rPr sz="2800" dirty="0">
                <a:solidFill>
                  <a:srgbClr val="27282C"/>
                </a:solidFill>
                <a:cs typeface="Calibri"/>
              </a:rPr>
              <a:t>your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wake-up routine </a:t>
            </a:r>
            <a:r>
              <a:rPr sz="2800" dirty="0">
                <a:solidFill>
                  <a:srgbClr val="27282C"/>
                </a:solidFill>
                <a:cs typeface="Calibri"/>
              </a:rPr>
              <a:t>and earn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some  money </a:t>
            </a:r>
            <a:r>
              <a:rPr sz="2800" dirty="0">
                <a:solidFill>
                  <a:srgbClr val="27282C"/>
                </a:solidFill>
                <a:cs typeface="Calibri"/>
              </a:rPr>
              <a:t>in the</a:t>
            </a:r>
            <a:r>
              <a:rPr sz="2800" spc="-20" dirty="0">
                <a:solidFill>
                  <a:srgbClr val="27282C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27282C"/>
                </a:solidFill>
                <a:cs typeface="Calibri"/>
              </a:rPr>
              <a:t>process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062804" y="3691700"/>
            <a:ext cx="586740" cy="195580"/>
          </a:xfrm>
          <a:custGeom>
            <a:avLst/>
            <a:gdLst/>
            <a:ahLst/>
            <a:cxnLst/>
            <a:rect l="l" t="t" r="r" b="b"/>
            <a:pathLst>
              <a:path w="293369" h="97789">
                <a:moveTo>
                  <a:pt x="0" y="97569"/>
                </a:moveTo>
                <a:lnTo>
                  <a:pt x="292761" y="97569"/>
                </a:lnTo>
                <a:lnTo>
                  <a:pt x="292761" y="0"/>
                </a:lnTo>
                <a:lnTo>
                  <a:pt x="0" y="0"/>
                </a:lnTo>
                <a:lnTo>
                  <a:pt x="0" y="9756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3339838" y="3691700"/>
            <a:ext cx="586740" cy="195580"/>
          </a:xfrm>
          <a:custGeom>
            <a:avLst/>
            <a:gdLst/>
            <a:ahLst/>
            <a:cxnLst/>
            <a:rect l="l" t="t" r="r" b="b"/>
            <a:pathLst>
              <a:path w="293369" h="97789">
                <a:moveTo>
                  <a:pt x="0" y="97569"/>
                </a:moveTo>
                <a:lnTo>
                  <a:pt x="292761" y="97569"/>
                </a:lnTo>
                <a:lnTo>
                  <a:pt x="292761" y="0"/>
                </a:lnTo>
                <a:lnTo>
                  <a:pt x="0" y="0"/>
                </a:lnTo>
                <a:lnTo>
                  <a:pt x="0" y="9756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778443" y="3073757"/>
            <a:ext cx="1431290" cy="1431290"/>
          </a:xfrm>
          <a:custGeom>
            <a:avLst/>
            <a:gdLst/>
            <a:ahLst/>
            <a:cxnLst/>
            <a:rect l="l" t="t" r="r" b="b"/>
            <a:pathLst>
              <a:path w="715644" h="715644">
                <a:moveTo>
                  <a:pt x="357819" y="0"/>
                </a:moveTo>
                <a:lnTo>
                  <a:pt x="309266" y="3265"/>
                </a:lnTo>
                <a:lnTo>
                  <a:pt x="262698" y="12779"/>
                </a:lnTo>
                <a:lnTo>
                  <a:pt x="218541" y="28114"/>
                </a:lnTo>
                <a:lnTo>
                  <a:pt x="177223" y="48845"/>
                </a:lnTo>
                <a:lnTo>
                  <a:pt x="139168" y="74544"/>
                </a:lnTo>
                <a:lnTo>
                  <a:pt x="104804" y="104786"/>
                </a:lnTo>
                <a:lnTo>
                  <a:pt x="74557" y="139144"/>
                </a:lnTo>
                <a:lnTo>
                  <a:pt x="48853" y="177191"/>
                </a:lnTo>
                <a:lnTo>
                  <a:pt x="28119" y="218503"/>
                </a:lnTo>
                <a:lnTo>
                  <a:pt x="12781" y="262652"/>
                </a:lnTo>
                <a:lnTo>
                  <a:pt x="3266" y="309212"/>
                </a:lnTo>
                <a:lnTo>
                  <a:pt x="0" y="357756"/>
                </a:lnTo>
                <a:lnTo>
                  <a:pt x="3266" y="406304"/>
                </a:lnTo>
                <a:lnTo>
                  <a:pt x="12781" y="452865"/>
                </a:lnTo>
                <a:lnTo>
                  <a:pt x="28119" y="497015"/>
                </a:lnTo>
                <a:lnTo>
                  <a:pt x="48853" y="538327"/>
                </a:lnTo>
                <a:lnTo>
                  <a:pt x="74557" y="576374"/>
                </a:lnTo>
                <a:lnTo>
                  <a:pt x="104804" y="610732"/>
                </a:lnTo>
                <a:lnTo>
                  <a:pt x="139168" y="640972"/>
                </a:lnTo>
                <a:lnTo>
                  <a:pt x="177223" y="666671"/>
                </a:lnTo>
                <a:lnTo>
                  <a:pt x="218541" y="687400"/>
                </a:lnTo>
                <a:lnTo>
                  <a:pt x="262698" y="702734"/>
                </a:lnTo>
                <a:lnTo>
                  <a:pt x="309266" y="712247"/>
                </a:lnTo>
                <a:lnTo>
                  <a:pt x="357819" y="715513"/>
                </a:lnTo>
                <a:lnTo>
                  <a:pt x="406372" y="712247"/>
                </a:lnTo>
                <a:lnTo>
                  <a:pt x="452940" y="702734"/>
                </a:lnTo>
                <a:lnTo>
                  <a:pt x="497097" y="687400"/>
                </a:lnTo>
                <a:lnTo>
                  <a:pt x="538416" y="666671"/>
                </a:lnTo>
                <a:lnTo>
                  <a:pt x="576470" y="640972"/>
                </a:lnTo>
                <a:lnTo>
                  <a:pt x="610834" y="610732"/>
                </a:lnTo>
                <a:lnTo>
                  <a:pt x="641081" y="576374"/>
                </a:lnTo>
                <a:lnTo>
                  <a:pt x="666785" y="538327"/>
                </a:lnTo>
                <a:lnTo>
                  <a:pt x="687519" y="497015"/>
                </a:lnTo>
                <a:lnTo>
                  <a:pt x="702857" y="452865"/>
                </a:lnTo>
                <a:lnTo>
                  <a:pt x="712372" y="406304"/>
                </a:lnTo>
                <a:lnTo>
                  <a:pt x="715639" y="357756"/>
                </a:lnTo>
                <a:lnTo>
                  <a:pt x="712372" y="309212"/>
                </a:lnTo>
                <a:lnTo>
                  <a:pt x="702857" y="262652"/>
                </a:lnTo>
                <a:lnTo>
                  <a:pt x="687519" y="218503"/>
                </a:lnTo>
                <a:lnTo>
                  <a:pt x="666785" y="177191"/>
                </a:lnTo>
                <a:lnTo>
                  <a:pt x="641081" y="139144"/>
                </a:lnTo>
                <a:lnTo>
                  <a:pt x="610834" y="104786"/>
                </a:lnTo>
                <a:lnTo>
                  <a:pt x="576470" y="74544"/>
                </a:lnTo>
                <a:lnTo>
                  <a:pt x="538416" y="48845"/>
                </a:lnTo>
                <a:lnTo>
                  <a:pt x="497097" y="28114"/>
                </a:lnTo>
                <a:lnTo>
                  <a:pt x="452940" y="12779"/>
                </a:lnTo>
                <a:lnTo>
                  <a:pt x="406372" y="3265"/>
                </a:lnTo>
                <a:lnTo>
                  <a:pt x="3578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2396494" y="4634883"/>
            <a:ext cx="195580" cy="585470"/>
          </a:xfrm>
          <a:custGeom>
            <a:avLst/>
            <a:gdLst/>
            <a:ahLst/>
            <a:cxnLst/>
            <a:rect l="l" t="t" r="r" b="b"/>
            <a:pathLst>
              <a:path w="97790" h="292735">
                <a:moveTo>
                  <a:pt x="0" y="292709"/>
                </a:moveTo>
                <a:lnTo>
                  <a:pt x="97587" y="292709"/>
                </a:lnTo>
                <a:lnTo>
                  <a:pt x="97587" y="0"/>
                </a:lnTo>
                <a:lnTo>
                  <a:pt x="0" y="0"/>
                </a:lnTo>
                <a:lnTo>
                  <a:pt x="0" y="29270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2396494" y="2358245"/>
            <a:ext cx="195580" cy="585470"/>
          </a:xfrm>
          <a:custGeom>
            <a:avLst/>
            <a:gdLst/>
            <a:ahLst/>
            <a:cxnLst/>
            <a:rect l="l" t="t" r="r" b="b"/>
            <a:pathLst>
              <a:path w="97790" h="292734">
                <a:moveTo>
                  <a:pt x="0" y="292709"/>
                </a:moveTo>
                <a:lnTo>
                  <a:pt x="97587" y="292709"/>
                </a:lnTo>
                <a:lnTo>
                  <a:pt x="97587" y="0"/>
                </a:lnTo>
                <a:lnTo>
                  <a:pt x="0" y="0"/>
                </a:lnTo>
                <a:lnTo>
                  <a:pt x="0" y="29270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1411407" y="431652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207020" y="0"/>
                </a:moveTo>
                <a:lnTo>
                  <a:pt x="0" y="206970"/>
                </a:lnTo>
                <a:lnTo>
                  <a:pt x="69002" y="275960"/>
                </a:lnTo>
                <a:lnTo>
                  <a:pt x="276022" y="68990"/>
                </a:lnTo>
                <a:lnTo>
                  <a:pt x="2070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3024713" y="2710011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207006" y="0"/>
                </a:moveTo>
                <a:lnTo>
                  <a:pt x="0" y="206983"/>
                </a:lnTo>
                <a:lnTo>
                  <a:pt x="69002" y="275973"/>
                </a:lnTo>
                <a:lnTo>
                  <a:pt x="276009" y="69003"/>
                </a:lnTo>
                <a:lnTo>
                  <a:pt x="20700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414605" y="2706813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69002" y="0"/>
                </a:moveTo>
                <a:lnTo>
                  <a:pt x="0" y="69003"/>
                </a:lnTo>
                <a:lnTo>
                  <a:pt x="207006" y="275973"/>
                </a:lnTo>
                <a:lnTo>
                  <a:pt x="276009" y="206983"/>
                </a:lnTo>
                <a:lnTo>
                  <a:pt x="6900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3021487" y="4319753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69002" y="0"/>
                </a:moveTo>
                <a:lnTo>
                  <a:pt x="0" y="68990"/>
                </a:lnTo>
                <a:lnTo>
                  <a:pt x="207006" y="275960"/>
                </a:lnTo>
                <a:lnTo>
                  <a:pt x="276022" y="206970"/>
                </a:lnTo>
                <a:lnTo>
                  <a:pt x="6900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946402" y="5292853"/>
            <a:ext cx="8788400" cy="3221990"/>
          </a:xfrm>
          <a:custGeom>
            <a:avLst/>
            <a:gdLst/>
            <a:ahLst/>
            <a:cxnLst/>
            <a:rect l="l" t="t" r="r" b="b"/>
            <a:pathLst>
              <a:path w="4394200" h="1610995">
                <a:moveTo>
                  <a:pt x="0" y="268478"/>
                </a:moveTo>
                <a:lnTo>
                  <a:pt x="4325" y="220203"/>
                </a:lnTo>
                <a:lnTo>
                  <a:pt x="16797" y="174773"/>
                </a:lnTo>
                <a:lnTo>
                  <a:pt x="36655" y="132945"/>
                </a:lnTo>
                <a:lnTo>
                  <a:pt x="63143" y="95476"/>
                </a:lnTo>
                <a:lnTo>
                  <a:pt x="95502" y="63123"/>
                </a:lnTo>
                <a:lnTo>
                  <a:pt x="132973" y="36641"/>
                </a:lnTo>
                <a:lnTo>
                  <a:pt x="174798" y="16789"/>
                </a:lnTo>
                <a:lnTo>
                  <a:pt x="220219" y="4323"/>
                </a:lnTo>
                <a:lnTo>
                  <a:pt x="268478" y="0"/>
                </a:lnTo>
                <a:lnTo>
                  <a:pt x="4125214" y="0"/>
                </a:lnTo>
                <a:lnTo>
                  <a:pt x="4173488" y="4323"/>
                </a:lnTo>
                <a:lnTo>
                  <a:pt x="4218918" y="16789"/>
                </a:lnTo>
                <a:lnTo>
                  <a:pt x="4260746" y="36641"/>
                </a:lnTo>
                <a:lnTo>
                  <a:pt x="4298215" y="63123"/>
                </a:lnTo>
                <a:lnTo>
                  <a:pt x="4330568" y="95476"/>
                </a:lnTo>
                <a:lnTo>
                  <a:pt x="4357050" y="132945"/>
                </a:lnTo>
                <a:lnTo>
                  <a:pt x="4376902" y="174773"/>
                </a:lnTo>
                <a:lnTo>
                  <a:pt x="4389368" y="220203"/>
                </a:lnTo>
                <a:lnTo>
                  <a:pt x="4393692" y="268478"/>
                </a:lnTo>
                <a:lnTo>
                  <a:pt x="4393692" y="1342377"/>
                </a:lnTo>
                <a:lnTo>
                  <a:pt x="4389368" y="1390639"/>
                </a:lnTo>
                <a:lnTo>
                  <a:pt x="4376902" y="1436063"/>
                </a:lnTo>
                <a:lnTo>
                  <a:pt x="4357050" y="1477890"/>
                </a:lnTo>
                <a:lnTo>
                  <a:pt x="4330568" y="1515363"/>
                </a:lnTo>
                <a:lnTo>
                  <a:pt x="4298215" y="1547722"/>
                </a:lnTo>
                <a:lnTo>
                  <a:pt x="4260746" y="1574211"/>
                </a:lnTo>
                <a:lnTo>
                  <a:pt x="4218918" y="1594070"/>
                </a:lnTo>
                <a:lnTo>
                  <a:pt x="4173488" y="1606542"/>
                </a:lnTo>
                <a:lnTo>
                  <a:pt x="4125214" y="1610868"/>
                </a:lnTo>
                <a:lnTo>
                  <a:pt x="268478" y="1610868"/>
                </a:lnTo>
                <a:lnTo>
                  <a:pt x="220219" y="1606542"/>
                </a:lnTo>
                <a:lnTo>
                  <a:pt x="174798" y="1594070"/>
                </a:lnTo>
                <a:lnTo>
                  <a:pt x="132973" y="1574211"/>
                </a:lnTo>
                <a:lnTo>
                  <a:pt x="95502" y="1547722"/>
                </a:lnTo>
                <a:lnTo>
                  <a:pt x="63143" y="1515363"/>
                </a:lnTo>
                <a:lnTo>
                  <a:pt x="36655" y="1477890"/>
                </a:lnTo>
                <a:lnTo>
                  <a:pt x="16797" y="1436063"/>
                </a:lnTo>
                <a:lnTo>
                  <a:pt x="4325" y="1390639"/>
                </a:lnTo>
                <a:lnTo>
                  <a:pt x="0" y="1342377"/>
                </a:lnTo>
                <a:lnTo>
                  <a:pt x="0" y="268478"/>
                </a:lnTo>
                <a:close/>
              </a:path>
            </a:pathLst>
          </a:custGeom>
          <a:ln w="28956">
            <a:solidFill>
              <a:srgbClr val="F7C471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4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3108433" y="7740295"/>
            <a:ext cx="3869690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5F5F5F"/>
                </a:solidFill>
                <a:cs typeface="Calibri"/>
              </a:rPr>
              <a:t>In a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nutshell,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the app </a:t>
            </a:r>
            <a:r>
              <a:rPr sz="2400" i="1" dirty="0">
                <a:solidFill>
                  <a:srgbClr val="5F5F5F"/>
                </a:solidFill>
                <a:cs typeface="Calibri"/>
              </a:rPr>
              <a:t>is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closely  </a:t>
            </a:r>
            <a:r>
              <a:rPr sz="2400" i="1" spc="-20" dirty="0">
                <a:solidFill>
                  <a:srgbClr val="5F5F5F"/>
                </a:solidFill>
                <a:cs typeface="Calibri"/>
              </a:rPr>
              <a:t>integrated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with Syscoin and </a:t>
            </a:r>
            <a:r>
              <a:rPr sz="2400" i="1" dirty="0">
                <a:solidFill>
                  <a:srgbClr val="5F5F5F"/>
                </a:solidFill>
                <a:cs typeface="Calibri"/>
              </a:rPr>
              <a:t>its  </a:t>
            </a:r>
            <a:r>
              <a:rPr sz="2400" i="1" spc="-20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400" i="1" dirty="0">
                <a:solidFill>
                  <a:srgbClr val="5F5F5F"/>
                </a:solidFill>
                <a:cs typeface="Calibri"/>
              </a:rPr>
              <a:t>is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governed by  smart</a:t>
            </a:r>
            <a:r>
              <a:rPr sz="2400" i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i="1" spc="-10" dirty="0">
                <a:solidFill>
                  <a:srgbClr val="5F5F5F"/>
                </a:solidFill>
                <a:cs typeface="Calibri"/>
              </a:rPr>
              <a:t>contracts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526032" y="7581189"/>
            <a:ext cx="3530600" cy="187230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3970" indent="350520" algn="just">
              <a:spcBef>
                <a:spcPts val="200"/>
              </a:spcBef>
            </a:pPr>
            <a:r>
              <a:rPr sz="2400" dirty="0">
                <a:solidFill>
                  <a:srgbClr val="5F5F5F"/>
                </a:solidFill>
                <a:cs typeface="Calibri"/>
              </a:rPr>
              <a:t>If a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user fails to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get </a:t>
            </a:r>
            <a:r>
              <a:rPr sz="2400" dirty="0">
                <a:solidFill>
                  <a:srgbClr val="5F5F5F"/>
                </a:solidFill>
                <a:cs typeface="Calibri"/>
              </a:rPr>
              <a:t>up</a:t>
            </a:r>
            <a:r>
              <a:rPr sz="2400" spc="-17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on  </a:t>
            </a:r>
            <a:r>
              <a:rPr sz="2400" dirty="0">
                <a:solidFill>
                  <a:srgbClr val="5F5F5F"/>
                </a:solidFill>
                <a:cs typeface="Calibri"/>
              </a:rPr>
              <a:t>time and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confirm </a:t>
            </a:r>
            <a:r>
              <a:rPr sz="2400" dirty="0">
                <a:solidFill>
                  <a:srgbClr val="5F5F5F"/>
                </a:solidFill>
                <a:cs typeface="Calibri"/>
              </a:rPr>
              <a:t>it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with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  app, their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funds are</a:t>
            </a:r>
            <a:r>
              <a:rPr sz="2400" spc="-25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claimed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2700" algn="r"/>
            <a:r>
              <a:rPr sz="2400" dirty="0">
                <a:solidFill>
                  <a:srgbClr val="5F5F5F"/>
                </a:solidFill>
                <a:cs typeface="Calibri"/>
              </a:rPr>
              <a:t>by the</a:t>
            </a:r>
            <a:r>
              <a:rPr sz="2400" spc="-228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30" dirty="0">
                <a:solidFill>
                  <a:srgbClr val="5F5F5F"/>
                </a:solidFill>
                <a:cs typeface="Calibri"/>
              </a:rPr>
              <a:t>system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0160" algn="r"/>
            <a:r>
              <a:rPr sz="2400" dirty="0">
                <a:solidFill>
                  <a:srgbClr val="AEAEAE"/>
                </a:solidFill>
                <a:cs typeface="Calibri"/>
              </a:rPr>
              <a:t>.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098092" y="4775708"/>
            <a:ext cx="3364228" cy="187230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8278" marR="10160" indent="-182880" algn="r">
              <a:spcBef>
                <a:spcPts val="200"/>
              </a:spcBef>
            </a:pPr>
            <a:r>
              <a:rPr sz="2400" spc="-20" dirty="0">
                <a:solidFill>
                  <a:srgbClr val="5F5F5F"/>
                </a:solidFill>
                <a:cs typeface="Calibri"/>
              </a:rPr>
              <a:t>Before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going to</a:t>
            </a:r>
            <a:r>
              <a:rPr sz="2400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sleep,</a:t>
            </a:r>
            <a:r>
              <a:rPr sz="24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they </a:t>
            </a:r>
            <a:r>
              <a:rPr sz="240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make </a:t>
            </a:r>
            <a:r>
              <a:rPr sz="2400" dirty="0">
                <a:solidFill>
                  <a:srgbClr val="5F5F5F"/>
                </a:solidFill>
                <a:cs typeface="Calibri"/>
              </a:rPr>
              <a:t>a</a:t>
            </a:r>
            <a:r>
              <a:rPr sz="24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commitment</a:t>
            </a:r>
            <a:r>
              <a:rPr sz="24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240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40" dirty="0">
                <a:solidFill>
                  <a:srgbClr val="5F5F5F"/>
                </a:solidFill>
                <a:cs typeface="Calibri"/>
              </a:rPr>
              <a:t>wake </a:t>
            </a:r>
            <a:r>
              <a:rPr sz="2400" dirty="0">
                <a:solidFill>
                  <a:srgbClr val="5F5F5F"/>
                </a:solidFill>
                <a:cs typeface="Calibri"/>
              </a:rPr>
              <a:t>up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at </a:t>
            </a:r>
            <a:r>
              <a:rPr sz="2400" dirty="0">
                <a:solidFill>
                  <a:srgbClr val="5F5F5F"/>
                </a:solidFill>
                <a:cs typeface="Calibri"/>
              </a:rPr>
              <a:t>a</a:t>
            </a:r>
            <a:r>
              <a:rPr sz="24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certain</a:t>
            </a:r>
            <a:r>
              <a:rPr sz="24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dirty="0">
                <a:solidFill>
                  <a:srgbClr val="5F5F5F"/>
                </a:solidFill>
                <a:cs typeface="Calibri"/>
              </a:rPr>
              <a:t>time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or </a:t>
            </a:r>
            <a:r>
              <a:rPr sz="2400" dirty="0">
                <a:solidFill>
                  <a:srgbClr val="5F5F5F"/>
                </a:solidFill>
                <a:cs typeface="Calibri"/>
              </a:rPr>
              <a:t>lose a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certain</a:t>
            </a:r>
            <a:r>
              <a:rPr sz="2400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amount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0160" algn="r"/>
            <a:r>
              <a:rPr sz="2400" spc="-10" dirty="0">
                <a:solidFill>
                  <a:srgbClr val="5F5F5F"/>
                </a:solidFill>
                <a:cs typeface="Calibri"/>
              </a:rPr>
              <a:t>of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their</a:t>
            </a:r>
            <a:r>
              <a:rPr sz="2400" spc="-19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money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973478" y="2527045"/>
            <a:ext cx="329946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170180" algn="r">
              <a:spcBef>
                <a:spcPts val="200"/>
              </a:spcBef>
            </a:pPr>
            <a:r>
              <a:rPr sz="2400" spc="-20" dirty="0">
                <a:solidFill>
                  <a:srgbClr val="5F5F5F"/>
                </a:solidFill>
                <a:cs typeface="Calibri"/>
              </a:rPr>
              <a:t>First,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every</a:t>
            </a:r>
            <a:r>
              <a:rPr sz="24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user</a:t>
            </a:r>
            <a:r>
              <a:rPr sz="24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deposits </a:t>
            </a:r>
            <a:r>
              <a:rPr sz="240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some Bitcoins to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their</a:t>
            </a:r>
            <a:r>
              <a:rPr sz="2400" spc="-16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dirty="0">
                <a:solidFill>
                  <a:srgbClr val="5F5F5F"/>
                </a:solidFill>
                <a:cs typeface="Calibri"/>
              </a:rPr>
              <a:t>app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0160" algn="r"/>
            <a:r>
              <a:rPr sz="2400" dirty="0">
                <a:solidFill>
                  <a:srgbClr val="5F5F5F"/>
                </a:solidFill>
                <a:cs typeface="Calibri"/>
              </a:rPr>
              <a:t>a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</a:t>
            </a:r>
            <a:r>
              <a:rPr sz="2400" spc="-40" dirty="0">
                <a:solidFill>
                  <a:srgbClr val="5F5F5F"/>
                </a:solidFill>
                <a:cs typeface="Calibri"/>
              </a:rPr>
              <a:t>c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o</a:t>
            </a:r>
            <a:r>
              <a:rPr sz="2400" spc="10" dirty="0">
                <a:solidFill>
                  <a:srgbClr val="5F5F5F"/>
                </a:solidFill>
                <a:cs typeface="Calibri"/>
              </a:rPr>
              <a:t>u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n</a:t>
            </a:r>
            <a:r>
              <a:rPr sz="2400" dirty="0">
                <a:solidFill>
                  <a:srgbClr val="5F5F5F"/>
                </a:solidFill>
                <a:cs typeface="Calibri"/>
              </a:rPr>
              <a:t>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3827760" y="4755640"/>
            <a:ext cx="335534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5F5F5F"/>
                </a:solidFill>
                <a:cs typeface="Calibri"/>
              </a:rPr>
              <a:t>Then, 90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percent </a:t>
            </a:r>
            <a:r>
              <a:rPr sz="2400" dirty="0">
                <a:solidFill>
                  <a:srgbClr val="5F5F5F"/>
                </a:solidFill>
                <a:cs typeface="Calibri"/>
              </a:rPr>
              <a:t>of that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money </a:t>
            </a:r>
            <a:r>
              <a:rPr sz="2400" dirty="0">
                <a:solidFill>
                  <a:srgbClr val="5F5F5F"/>
                </a:solidFill>
                <a:cs typeface="Calibri"/>
              </a:rPr>
              <a:t>is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redistributed  </a:t>
            </a:r>
            <a:r>
              <a:rPr sz="2400" dirty="0">
                <a:solidFill>
                  <a:srgbClr val="5F5F5F"/>
                </a:solidFill>
                <a:cs typeface="Calibri"/>
              </a:rPr>
              <a:t>back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to those who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have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managed to meet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their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commitments </a:t>
            </a:r>
            <a:r>
              <a:rPr sz="2400" dirty="0">
                <a:solidFill>
                  <a:srgbClr val="5F5F5F"/>
                </a:solidFill>
                <a:cs typeface="Calibri"/>
              </a:rPr>
              <a:t>and </a:t>
            </a:r>
            <a:r>
              <a:rPr sz="2400" spc="-40" dirty="0">
                <a:solidFill>
                  <a:srgbClr val="5F5F5F"/>
                </a:solidFill>
                <a:cs typeface="Calibri"/>
              </a:rPr>
              <a:t>wake  </a:t>
            </a:r>
            <a:r>
              <a:rPr sz="2400" dirty="0">
                <a:solidFill>
                  <a:srgbClr val="5F5F5F"/>
                </a:solidFill>
                <a:cs typeface="Calibri"/>
              </a:rPr>
              <a:t>up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on </a:t>
            </a:r>
            <a:r>
              <a:rPr sz="2400" dirty="0">
                <a:solidFill>
                  <a:srgbClr val="5F5F5F"/>
                </a:solidFill>
                <a:cs typeface="Calibri"/>
              </a:rPr>
              <a:t>time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throughout</a:t>
            </a:r>
            <a:r>
              <a:rPr sz="2400" spc="-27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month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13060171" y="2547111"/>
            <a:ext cx="3675378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spc="-20" dirty="0">
                <a:solidFill>
                  <a:srgbClr val="5F5F5F"/>
                </a:solidFill>
                <a:cs typeface="Calibri"/>
              </a:rPr>
              <a:t>By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 end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of each month,</a:t>
            </a:r>
            <a:r>
              <a:rPr sz="2400" spc="-16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dirty="0">
                <a:solidFill>
                  <a:srgbClr val="5F5F5F"/>
                </a:solidFill>
                <a:cs typeface="Calibri"/>
              </a:rPr>
              <a:t>all  the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funds, that </a:t>
            </a:r>
            <a:r>
              <a:rPr sz="2400" dirty="0">
                <a:solidFill>
                  <a:srgbClr val="5F5F5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sleepy  </a:t>
            </a:r>
            <a:r>
              <a:rPr sz="2400" spc="-20" dirty="0">
                <a:solidFill>
                  <a:srgbClr val="5F5F5F"/>
                </a:solidFill>
                <a:cs typeface="Calibri"/>
              </a:rPr>
              <a:t>users have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lost, are </a:t>
            </a:r>
            <a:r>
              <a:rPr sz="2400" dirty="0">
                <a:solidFill>
                  <a:srgbClr val="5F5F5F"/>
                </a:solidFill>
                <a:cs typeface="Calibri"/>
              </a:rPr>
              <a:t>pooled  </a:t>
            </a:r>
            <a:r>
              <a:rPr sz="2400" spc="-10" dirty="0">
                <a:solidFill>
                  <a:srgbClr val="5F5F5F"/>
                </a:solidFill>
                <a:cs typeface="Calibri"/>
              </a:rPr>
              <a:t>together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4858258" y="4322827"/>
            <a:ext cx="8617204" cy="4554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669026" y="2347722"/>
            <a:ext cx="1841500" cy="1861820"/>
          </a:xfrm>
          <a:custGeom>
            <a:avLst/>
            <a:gdLst/>
            <a:ahLst/>
            <a:cxnLst/>
            <a:rect l="l" t="t" r="r" b="b"/>
            <a:pathLst>
              <a:path w="920750" h="930910">
                <a:moveTo>
                  <a:pt x="581034" y="841882"/>
                </a:moveTo>
                <a:lnTo>
                  <a:pt x="473328" y="841882"/>
                </a:lnTo>
                <a:lnTo>
                  <a:pt x="508126" y="930782"/>
                </a:lnTo>
                <a:lnTo>
                  <a:pt x="582802" y="915669"/>
                </a:lnTo>
                <a:lnTo>
                  <a:pt x="581034" y="841882"/>
                </a:lnTo>
                <a:close/>
              </a:path>
              <a:path w="920750" h="930910">
                <a:moveTo>
                  <a:pt x="780029" y="652779"/>
                </a:moveTo>
                <a:lnTo>
                  <a:pt x="127254" y="652779"/>
                </a:lnTo>
                <a:lnTo>
                  <a:pt x="147839" y="684936"/>
                </a:lnTo>
                <a:lnTo>
                  <a:pt x="171545" y="714771"/>
                </a:lnTo>
                <a:lnTo>
                  <a:pt x="198155" y="742059"/>
                </a:lnTo>
                <a:lnTo>
                  <a:pt x="227456" y="766571"/>
                </a:lnTo>
                <a:lnTo>
                  <a:pt x="196850" y="856995"/>
                </a:lnTo>
                <a:lnTo>
                  <a:pt x="263779" y="893571"/>
                </a:lnTo>
                <a:lnTo>
                  <a:pt x="323469" y="819022"/>
                </a:lnTo>
                <a:lnTo>
                  <a:pt x="583563" y="819022"/>
                </a:lnTo>
                <a:lnTo>
                  <a:pt x="615813" y="805576"/>
                </a:lnTo>
                <a:lnTo>
                  <a:pt x="649335" y="787431"/>
                </a:lnTo>
                <a:lnTo>
                  <a:pt x="680833" y="766000"/>
                </a:lnTo>
                <a:lnTo>
                  <a:pt x="710057" y="741426"/>
                </a:lnTo>
                <a:lnTo>
                  <a:pt x="830433" y="741426"/>
                </a:lnTo>
                <a:lnTo>
                  <a:pt x="841501" y="727582"/>
                </a:lnTo>
                <a:lnTo>
                  <a:pt x="778383" y="655954"/>
                </a:lnTo>
                <a:lnTo>
                  <a:pt x="780029" y="652779"/>
                </a:lnTo>
                <a:close/>
              </a:path>
              <a:path w="920750" h="930910">
                <a:moveTo>
                  <a:pt x="583563" y="819022"/>
                </a:moveTo>
                <a:lnTo>
                  <a:pt x="323469" y="819022"/>
                </a:lnTo>
                <a:lnTo>
                  <a:pt x="359904" y="830470"/>
                </a:lnTo>
                <a:lnTo>
                  <a:pt x="397208" y="838120"/>
                </a:lnTo>
                <a:lnTo>
                  <a:pt x="435107" y="841936"/>
                </a:lnTo>
                <a:lnTo>
                  <a:pt x="581034" y="841882"/>
                </a:lnTo>
                <a:lnTo>
                  <a:pt x="580516" y="820293"/>
                </a:lnTo>
                <a:lnTo>
                  <a:pt x="583563" y="819022"/>
                </a:lnTo>
                <a:close/>
              </a:path>
              <a:path w="920750" h="930910">
                <a:moveTo>
                  <a:pt x="830433" y="741426"/>
                </a:moveTo>
                <a:lnTo>
                  <a:pt x="710057" y="741426"/>
                </a:lnTo>
                <a:lnTo>
                  <a:pt x="793876" y="787145"/>
                </a:lnTo>
                <a:lnTo>
                  <a:pt x="830433" y="741426"/>
                </a:lnTo>
                <a:close/>
              </a:path>
              <a:path w="920750" h="930910">
                <a:moveTo>
                  <a:pt x="24384" y="281304"/>
                </a:moveTo>
                <a:lnTo>
                  <a:pt x="0" y="353567"/>
                </a:lnTo>
                <a:lnTo>
                  <a:pt x="83819" y="399288"/>
                </a:lnTo>
                <a:lnTo>
                  <a:pt x="78910" y="437197"/>
                </a:lnTo>
                <a:lnTo>
                  <a:pt x="77882" y="475297"/>
                </a:lnTo>
                <a:lnTo>
                  <a:pt x="80712" y="513302"/>
                </a:lnTo>
                <a:lnTo>
                  <a:pt x="87375" y="550926"/>
                </a:lnTo>
                <a:lnTo>
                  <a:pt x="5842" y="600583"/>
                </a:lnTo>
                <a:lnTo>
                  <a:pt x="33655" y="671576"/>
                </a:lnTo>
                <a:lnTo>
                  <a:pt x="127254" y="652779"/>
                </a:lnTo>
                <a:lnTo>
                  <a:pt x="780029" y="652779"/>
                </a:lnTo>
                <a:lnTo>
                  <a:pt x="795964" y="622046"/>
                </a:lnTo>
                <a:lnTo>
                  <a:pt x="809974" y="586613"/>
                </a:lnTo>
                <a:lnTo>
                  <a:pt x="820316" y="549941"/>
                </a:lnTo>
                <a:lnTo>
                  <a:pt x="826897" y="512317"/>
                </a:lnTo>
                <a:lnTo>
                  <a:pt x="920496" y="493522"/>
                </a:lnTo>
                <a:lnTo>
                  <a:pt x="918717" y="417322"/>
                </a:lnTo>
                <a:lnTo>
                  <a:pt x="824357" y="402971"/>
                </a:lnTo>
                <a:lnTo>
                  <a:pt x="815992" y="365652"/>
                </a:lnTo>
                <a:lnTo>
                  <a:pt x="803925" y="329501"/>
                </a:lnTo>
                <a:lnTo>
                  <a:pt x="788658" y="295655"/>
                </a:lnTo>
                <a:lnTo>
                  <a:pt x="118744" y="295655"/>
                </a:lnTo>
                <a:lnTo>
                  <a:pt x="24384" y="281304"/>
                </a:lnTo>
                <a:close/>
              </a:path>
              <a:path w="920750" h="930910">
                <a:moveTo>
                  <a:pt x="243839" y="48640"/>
                </a:moveTo>
                <a:lnTo>
                  <a:pt x="178688" y="88264"/>
                </a:lnTo>
                <a:lnTo>
                  <a:pt x="213487" y="177164"/>
                </a:lnTo>
                <a:lnTo>
                  <a:pt x="185396" y="203037"/>
                </a:lnTo>
                <a:lnTo>
                  <a:pt x="160115" y="231552"/>
                </a:lnTo>
                <a:lnTo>
                  <a:pt x="137834" y="262497"/>
                </a:lnTo>
                <a:lnTo>
                  <a:pt x="118744" y="295655"/>
                </a:lnTo>
                <a:lnTo>
                  <a:pt x="788658" y="295655"/>
                </a:lnTo>
                <a:lnTo>
                  <a:pt x="788263" y="294778"/>
                </a:lnTo>
                <a:lnTo>
                  <a:pt x="769112" y="261747"/>
                </a:lnTo>
                <a:lnTo>
                  <a:pt x="828675" y="187198"/>
                </a:lnTo>
                <a:lnTo>
                  <a:pt x="821984" y="179577"/>
                </a:lnTo>
                <a:lnTo>
                  <a:pt x="696849" y="179577"/>
                </a:lnTo>
                <a:lnTo>
                  <a:pt x="666462" y="156386"/>
                </a:lnTo>
                <a:lnTo>
                  <a:pt x="633968" y="136445"/>
                </a:lnTo>
                <a:lnTo>
                  <a:pt x="600386" y="120268"/>
                </a:lnTo>
                <a:lnTo>
                  <a:pt x="306959" y="120268"/>
                </a:lnTo>
                <a:lnTo>
                  <a:pt x="243839" y="48640"/>
                </a:lnTo>
                <a:close/>
              </a:path>
              <a:path w="920750" h="930910">
                <a:moveTo>
                  <a:pt x="778383" y="129921"/>
                </a:moveTo>
                <a:lnTo>
                  <a:pt x="696849" y="179577"/>
                </a:lnTo>
                <a:lnTo>
                  <a:pt x="821984" y="179577"/>
                </a:lnTo>
                <a:lnTo>
                  <a:pt x="778383" y="129921"/>
                </a:lnTo>
                <a:close/>
              </a:path>
              <a:path w="920750" h="930910">
                <a:moveTo>
                  <a:pt x="486156" y="0"/>
                </a:moveTo>
                <a:lnTo>
                  <a:pt x="455549" y="90424"/>
                </a:lnTo>
                <a:lnTo>
                  <a:pt x="417401" y="92176"/>
                </a:lnTo>
                <a:lnTo>
                  <a:pt x="379729" y="97774"/>
                </a:lnTo>
                <a:lnTo>
                  <a:pt x="342820" y="107158"/>
                </a:lnTo>
                <a:lnTo>
                  <a:pt x="306959" y="120268"/>
                </a:lnTo>
                <a:lnTo>
                  <a:pt x="600386" y="120268"/>
                </a:lnTo>
                <a:lnTo>
                  <a:pt x="599640" y="119909"/>
                </a:lnTo>
                <a:lnTo>
                  <a:pt x="563752" y="106934"/>
                </a:lnTo>
                <a:lnTo>
                  <a:pt x="561466" y="11429"/>
                </a:lnTo>
                <a:lnTo>
                  <a:pt x="48615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993890" y="2699004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291845" y="0"/>
                </a:move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5" y="583692"/>
                </a:lnTo>
                <a:lnTo>
                  <a:pt x="339180" y="579871"/>
                </a:lnTo>
                <a:lnTo>
                  <a:pt x="384084" y="568811"/>
                </a:lnTo>
                <a:lnTo>
                  <a:pt x="425957" y="551113"/>
                </a:lnTo>
                <a:lnTo>
                  <a:pt x="464198" y="527377"/>
                </a:lnTo>
                <a:lnTo>
                  <a:pt x="498205" y="498205"/>
                </a:lnTo>
                <a:lnTo>
                  <a:pt x="527377" y="464198"/>
                </a:lnTo>
                <a:lnTo>
                  <a:pt x="551113" y="425957"/>
                </a:lnTo>
                <a:lnTo>
                  <a:pt x="568811" y="384084"/>
                </a:lnTo>
                <a:lnTo>
                  <a:pt x="579871" y="339180"/>
                </a:lnTo>
                <a:lnTo>
                  <a:pt x="583692" y="291846"/>
                </a:lnTo>
                <a:lnTo>
                  <a:pt x="579871" y="244511"/>
                </a:lnTo>
                <a:lnTo>
                  <a:pt x="568811" y="199607"/>
                </a:lnTo>
                <a:lnTo>
                  <a:pt x="551113" y="157734"/>
                </a:lnTo>
                <a:lnTo>
                  <a:pt x="527377" y="119493"/>
                </a:lnTo>
                <a:lnTo>
                  <a:pt x="498205" y="85486"/>
                </a:lnTo>
                <a:lnTo>
                  <a:pt x="464198" y="56314"/>
                </a:lnTo>
                <a:lnTo>
                  <a:pt x="425957" y="32578"/>
                </a:lnTo>
                <a:lnTo>
                  <a:pt x="384084" y="14880"/>
                </a:lnTo>
                <a:lnTo>
                  <a:pt x="339180" y="3820"/>
                </a:lnTo>
                <a:lnTo>
                  <a:pt x="291845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5993890" y="2699004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583692" y="291846"/>
                </a:moveTo>
                <a:lnTo>
                  <a:pt x="579871" y="244511"/>
                </a:lnTo>
                <a:lnTo>
                  <a:pt x="568811" y="199607"/>
                </a:lnTo>
                <a:lnTo>
                  <a:pt x="551113" y="157734"/>
                </a:lnTo>
                <a:lnTo>
                  <a:pt x="527377" y="119493"/>
                </a:lnTo>
                <a:lnTo>
                  <a:pt x="498205" y="85486"/>
                </a:lnTo>
                <a:lnTo>
                  <a:pt x="464198" y="56314"/>
                </a:lnTo>
                <a:lnTo>
                  <a:pt x="425957" y="32578"/>
                </a:lnTo>
                <a:lnTo>
                  <a:pt x="384084" y="14880"/>
                </a:lnTo>
                <a:lnTo>
                  <a:pt x="339180" y="3820"/>
                </a:lnTo>
                <a:lnTo>
                  <a:pt x="291845" y="0"/>
                </a:lnTo>
                <a:lnTo>
                  <a:pt x="244511" y="3820"/>
                </a:lnTo>
                <a:lnTo>
                  <a:pt x="199607" y="14880"/>
                </a:lnTo>
                <a:lnTo>
                  <a:pt x="157734" y="32578"/>
                </a:lnTo>
                <a:lnTo>
                  <a:pt x="119493" y="56314"/>
                </a:lnTo>
                <a:lnTo>
                  <a:pt x="85486" y="85486"/>
                </a:lnTo>
                <a:lnTo>
                  <a:pt x="56314" y="119493"/>
                </a:lnTo>
                <a:lnTo>
                  <a:pt x="32578" y="157734"/>
                </a:lnTo>
                <a:lnTo>
                  <a:pt x="14880" y="199607"/>
                </a:lnTo>
                <a:lnTo>
                  <a:pt x="3820" y="244511"/>
                </a:lnTo>
                <a:lnTo>
                  <a:pt x="0" y="291846"/>
                </a:lnTo>
                <a:lnTo>
                  <a:pt x="3820" y="339180"/>
                </a:lnTo>
                <a:lnTo>
                  <a:pt x="14880" y="384084"/>
                </a:lnTo>
                <a:lnTo>
                  <a:pt x="32578" y="425957"/>
                </a:lnTo>
                <a:lnTo>
                  <a:pt x="56314" y="464198"/>
                </a:lnTo>
                <a:lnTo>
                  <a:pt x="85486" y="498205"/>
                </a:lnTo>
                <a:lnTo>
                  <a:pt x="119493" y="527377"/>
                </a:lnTo>
                <a:lnTo>
                  <a:pt x="157734" y="551113"/>
                </a:lnTo>
                <a:lnTo>
                  <a:pt x="199607" y="568811"/>
                </a:lnTo>
                <a:lnTo>
                  <a:pt x="244511" y="579871"/>
                </a:lnTo>
                <a:lnTo>
                  <a:pt x="291845" y="583692"/>
                </a:lnTo>
                <a:lnTo>
                  <a:pt x="339180" y="579871"/>
                </a:lnTo>
                <a:lnTo>
                  <a:pt x="384084" y="568811"/>
                </a:lnTo>
                <a:lnTo>
                  <a:pt x="425957" y="551113"/>
                </a:lnTo>
                <a:lnTo>
                  <a:pt x="464198" y="527377"/>
                </a:lnTo>
                <a:lnTo>
                  <a:pt x="498205" y="498205"/>
                </a:lnTo>
                <a:lnTo>
                  <a:pt x="527377" y="464198"/>
                </a:lnTo>
                <a:lnTo>
                  <a:pt x="551113" y="425957"/>
                </a:lnTo>
                <a:lnTo>
                  <a:pt x="568811" y="384084"/>
                </a:lnTo>
                <a:lnTo>
                  <a:pt x="579871" y="339180"/>
                </a:lnTo>
                <a:lnTo>
                  <a:pt x="583692" y="29184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0853672" y="2348993"/>
            <a:ext cx="1863088" cy="1835150"/>
          </a:xfrm>
          <a:custGeom>
            <a:avLst/>
            <a:gdLst/>
            <a:ahLst/>
            <a:cxnLst/>
            <a:rect l="l" t="t" r="r" b="b"/>
            <a:pathLst>
              <a:path w="931545" h="917575">
                <a:moveTo>
                  <a:pt x="760602" y="699515"/>
                </a:moveTo>
                <a:lnTo>
                  <a:pt x="170814" y="699515"/>
                </a:lnTo>
                <a:lnTo>
                  <a:pt x="196044" y="728275"/>
                </a:lnTo>
                <a:lnTo>
                  <a:pt x="223964" y="754237"/>
                </a:lnTo>
                <a:lnTo>
                  <a:pt x="254361" y="777222"/>
                </a:lnTo>
                <a:lnTo>
                  <a:pt x="287020" y="797051"/>
                </a:lnTo>
                <a:lnTo>
                  <a:pt x="270383" y="891031"/>
                </a:lnTo>
                <a:lnTo>
                  <a:pt x="342138" y="917193"/>
                </a:lnTo>
                <a:lnTo>
                  <a:pt x="389889" y="834516"/>
                </a:lnTo>
                <a:lnTo>
                  <a:pt x="651030" y="834516"/>
                </a:lnTo>
                <a:lnTo>
                  <a:pt x="644398" y="797051"/>
                </a:lnTo>
                <a:lnTo>
                  <a:pt x="677056" y="777222"/>
                </a:lnTo>
                <a:lnTo>
                  <a:pt x="707453" y="754237"/>
                </a:lnTo>
                <a:lnTo>
                  <a:pt x="735373" y="728275"/>
                </a:lnTo>
                <a:lnTo>
                  <a:pt x="760602" y="699515"/>
                </a:lnTo>
                <a:close/>
              </a:path>
              <a:path w="931545" h="917575">
                <a:moveTo>
                  <a:pt x="651030" y="834516"/>
                </a:moveTo>
                <a:lnTo>
                  <a:pt x="541527" y="834516"/>
                </a:lnTo>
                <a:lnTo>
                  <a:pt x="589279" y="917193"/>
                </a:lnTo>
                <a:lnTo>
                  <a:pt x="661035" y="891031"/>
                </a:lnTo>
                <a:lnTo>
                  <a:pt x="651030" y="834516"/>
                </a:lnTo>
                <a:close/>
              </a:path>
              <a:path w="931545" h="917575">
                <a:moveTo>
                  <a:pt x="541527" y="834516"/>
                </a:moveTo>
                <a:lnTo>
                  <a:pt x="389889" y="834516"/>
                </a:lnTo>
                <a:lnTo>
                  <a:pt x="427656" y="840303"/>
                </a:lnTo>
                <a:lnTo>
                  <a:pt x="465708" y="842232"/>
                </a:lnTo>
                <a:lnTo>
                  <a:pt x="503761" y="840303"/>
                </a:lnTo>
                <a:lnTo>
                  <a:pt x="541527" y="834516"/>
                </a:lnTo>
                <a:close/>
              </a:path>
              <a:path w="931545" h="917575">
                <a:moveTo>
                  <a:pt x="918210" y="347599"/>
                </a:moveTo>
                <a:lnTo>
                  <a:pt x="13208" y="347599"/>
                </a:lnTo>
                <a:lnTo>
                  <a:pt x="0" y="422655"/>
                </a:lnTo>
                <a:lnTo>
                  <a:pt x="89788" y="455294"/>
                </a:lnTo>
                <a:lnTo>
                  <a:pt x="90610" y="493563"/>
                </a:lnTo>
                <a:lnTo>
                  <a:pt x="95313" y="531415"/>
                </a:lnTo>
                <a:lnTo>
                  <a:pt x="103826" y="568577"/>
                </a:lnTo>
                <a:lnTo>
                  <a:pt x="116077" y="604774"/>
                </a:lnTo>
                <a:lnTo>
                  <a:pt x="42925" y="666114"/>
                </a:lnTo>
                <a:lnTo>
                  <a:pt x="81025" y="732154"/>
                </a:lnTo>
                <a:lnTo>
                  <a:pt x="170814" y="699515"/>
                </a:lnTo>
                <a:lnTo>
                  <a:pt x="869222" y="699515"/>
                </a:lnTo>
                <a:lnTo>
                  <a:pt x="888491" y="666114"/>
                </a:lnTo>
                <a:lnTo>
                  <a:pt x="815339" y="604774"/>
                </a:lnTo>
                <a:lnTo>
                  <a:pt x="827591" y="568577"/>
                </a:lnTo>
                <a:lnTo>
                  <a:pt x="836104" y="531415"/>
                </a:lnTo>
                <a:lnTo>
                  <a:pt x="840807" y="493563"/>
                </a:lnTo>
                <a:lnTo>
                  <a:pt x="841628" y="455294"/>
                </a:lnTo>
                <a:lnTo>
                  <a:pt x="931417" y="422655"/>
                </a:lnTo>
                <a:lnTo>
                  <a:pt x="918210" y="347599"/>
                </a:lnTo>
                <a:close/>
              </a:path>
              <a:path w="931545" h="917575">
                <a:moveTo>
                  <a:pt x="869222" y="699515"/>
                </a:moveTo>
                <a:lnTo>
                  <a:pt x="760602" y="699515"/>
                </a:lnTo>
                <a:lnTo>
                  <a:pt x="850391" y="732154"/>
                </a:lnTo>
                <a:lnTo>
                  <a:pt x="869222" y="699515"/>
                </a:lnTo>
                <a:close/>
              </a:path>
              <a:path w="931545" h="917575">
                <a:moveTo>
                  <a:pt x="195325" y="84454"/>
                </a:moveTo>
                <a:lnTo>
                  <a:pt x="136905" y="133476"/>
                </a:lnTo>
                <a:lnTo>
                  <a:pt x="184658" y="216153"/>
                </a:lnTo>
                <a:lnTo>
                  <a:pt x="160700" y="245997"/>
                </a:lnTo>
                <a:lnTo>
                  <a:pt x="139969" y="278018"/>
                </a:lnTo>
                <a:lnTo>
                  <a:pt x="122596" y="311969"/>
                </a:lnTo>
                <a:lnTo>
                  <a:pt x="108712" y="347599"/>
                </a:lnTo>
                <a:lnTo>
                  <a:pt x="822705" y="347599"/>
                </a:lnTo>
                <a:lnTo>
                  <a:pt x="808821" y="311969"/>
                </a:lnTo>
                <a:lnTo>
                  <a:pt x="791448" y="278018"/>
                </a:lnTo>
                <a:lnTo>
                  <a:pt x="770717" y="245997"/>
                </a:lnTo>
                <a:lnTo>
                  <a:pt x="746760" y="216153"/>
                </a:lnTo>
                <a:lnTo>
                  <a:pt x="787396" y="145795"/>
                </a:lnTo>
                <a:lnTo>
                  <a:pt x="268477" y="145795"/>
                </a:lnTo>
                <a:lnTo>
                  <a:pt x="195325" y="84454"/>
                </a:lnTo>
                <a:close/>
              </a:path>
              <a:path w="931545" h="917575">
                <a:moveTo>
                  <a:pt x="503809" y="0"/>
                </a:moveTo>
                <a:lnTo>
                  <a:pt x="427609" y="0"/>
                </a:lnTo>
                <a:lnTo>
                  <a:pt x="410972" y="93979"/>
                </a:lnTo>
                <a:lnTo>
                  <a:pt x="373491" y="101415"/>
                </a:lnTo>
                <a:lnTo>
                  <a:pt x="337058" y="112601"/>
                </a:lnTo>
                <a:lnTo>
                  <a:pt x="301958" y="127430"/>
                </a:lnTo>
                <a:lnTo>
                  <a:pt x="268477" y="145795"/>
                </a:lnTo>
                <a:lnTo>
                  <a:pt x="662939" y="145795"/>
                </a:lnTo>
                <a:lnTo>
                  <a:pt x="629459" y="127430"/>
                </a:lnTo>
                <a:lnTo>
                  <a:pt x="594359" y="112601"/>
                </a:lnTo>
                <a:lnTo>
                  <a:pt x="557926" y="101415"/>
                </a:lnTo>
                <a:lnTo>
                  <a:pt x="520446" y="93979"/>
                </a:lnTo>
                <a:lnTo>
                  <a:pt x="503809" y="0"/>
                </a:lnTo>
                <a:close/>
              </a:path>
              <a:path w="931545" h="917575">
                <a:moveTo>
                  <a:pt x="736091" y="84454"/>
                </a:moveTo>
                <a:lnTo>
                  <a:pt x="662939" y="145795"/>
                </a:lnTo>
                <a:lnTo>
                  <a:pt x="787396" y="145795"/>
                </a:lnTo>
                <a:lnTo>
                  <a:pt x="794512" y="133476"/>
                </a:lnTo>
                <a:lnTo>
                  <a:pt x="736091" y="8445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1205971" y="2699004"/>
            <a:ext cx="1164590" cy="1168400"/>
          </a:xfrm>
          <a:custGeom>
            <a:avLst/>
            <a:gdLst/>
            <a:ahLst/>
            <a:cxnLst/>
            <a:rect l="l" t="t" r="r" b="b"/>
            <a:pathLst>
              <a:path w="582295" h="584200">
                <a:moveTo>
                  <a:pt x="291084" y="0"/>
                </a:moveTo>
                <a:lnTo>
                  <a:pt x="243863" y="3820"/>
                </a:lnTo>
                <a:lnTo>
                  <a:pt x="199070" y="14880"/>
                </a:lnTo>
                <a:lnTo>
                  <a:pt x="157304" y="32578"/>
                </a:lnTo>
                <a:lnTo>
                  <a:pt x="119164" y="56314"/>
                </a:lnTo>
                <a:lnTo>
                  <a:pt x="85248" y="85486"/>
                </a:lnTo>
                <a:lnTo>
                  <a:pt x="56156" y="119493"/>
                </a:lnTo>
                <a:lnTo>
                  <a:pt x="32486" y="157734"/>
                </a:lnTo>
                <a:lnTo>
                  <a:pt x="14837" y="199607"/>
                </a:lnTo>
                <a:lnTo>
                  <a:pt x="3809" y="244511"/>
                </a:lnTo>
                <a:lnTo>
                  <a:pt x="0" y="291846"/>
                </a:lnTo>
                <a:lnTo>
                  <a:pt x="3809" y="339180"/>
                </a:lnTo>
                <a:lnTo>
                  <a:pt x="14837" y="384084"/>
                </a:lnTo>
                <a:lnTo>
                  <a:pt x="32486" y="425957"/>
                </a:lnTo>
                <a:lnTo>
                  <a:pt x="56156" y="464198"/>
                </a:lnTo>
                <a:lnTo>
                  <a:pt x="85248" y="498205"/>
                </a:lnTo>
                <a:lnTo>
                  <a:pt x="119164" y="527377"/>
                </a:lnTo>
                <a:lnTo>
                  <a:pt x="157304" y="551113"/>
                </a:lnTo>
                <a:lnTo>
                  <a:pt x="199070" y="568811"/>
                </a:lnTo>
                <a:lnTo>
                  <a:pt x="243863" y="579871"/>
                </a:lnTo>
                <a:lnTo>
                  <a:pt x="291084" y="583692"/>
                </a:lnTo>
                <a:lnTo>
                  <a:pt x="338304" y="579871"/>
                </a:lnTo>
                <a:lnTo>
                  <a:pt x="383097" y="568811"/>
                </a:lnTo>
                <a:lnTo>
                  <a:pt x="424863" y="551113"/>
                </a:lnTo>
                <a:lnTo>
                  <a:pt x="463003" y="527377"/>
                </a:lnTo>
                <a:lnTo>
                  <a:pt x="496919" y="498205"/>
                </a:lnTo>
                <a:lnTo>
                  <a:pt x="526011" y="464198"/>
                </a:lnTo>
                <a:lnTo>
                  <a:pt x="549681" y="425957"/>
                </a:lnTo>
                <a:lnTo>
                  <a:pt x="567330" y="384084"/>
                </a:lnTo>
                <a:lnTo>
                  <a:pt x="578358" y="339180"/>
                </a:lnTo>
                <a:lnTo>
                  <a:pt x="582167" y="291846"/>
                </a:lnTo>
                <a:lnTo>
                  <a:pt x="578358" y="244511"/>
                </a:lnTo>
                <a:lnTo>
                  <a:pt x="567330" y="199607"/>
                </a:lnTo>
                <a:lnTo>
                  <a:pt x="549681" y="157734"/>
                </a:lnTo>
                <a:lnTo>
                  <a:pt x="526011" y="119493"/>
                </a:lnTo>
                <a:lnTo>
                  <a:pt x="496919" y="85486"/>
                </a:lnTo>
                <a:lnTo>
                  <a:pt x="463003" y="56314"/>
                </a:lnTo>
                <a:lnTo>
                  <a:pt x="424863" y="32578"/>
                </a:lnTo>
                <a:lnTo>
                  <a:pt x="383097" y="14880"/>
                </a:lnTo>
                <a:lnTo>
                  <a:pt x="338304" y="3820"/>
                </a:lnTo>
                <a:lnTo>
                  <a:pt x="29108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11205971" y="2699004"/>
            <a:ext cx="1164590" cy="1168400"/>
          </a:xfrm>
          <a:custGeom>
            <a:avLst/>
            <a:gdLst/>
            <a:ahLst/>
            <a:cxnLst/>
            <a:rect l="l" t="t" r="r" b="b"/>
            <a:pathLst>
              <a:path w="582295" h="584200">
                <a:moveTo>
                  <a:pt x="582167" y="291846"/>
                </a:moveTo>
                <a:lnTo>
                  <a:pt x="578358" y="244511"/>
                </a:lnTo>
                <a:lnTo>
                  <a:pt x="567330" y="199607"/>
                </a:lnTo>
                <a:lnTo>
                  <a:pt x="549681" y="157734"/>
                </a:lnTo>
                <a:lnTo>
                  <a:pt x="526011" y="119493"/>
                </a:lnTo>
                <a:lnTo>
                  <a:pt x="496919" y="85486"/>
                </a:lnTo>
                <a:lnTo>
                  <a:pt x="463003" y="56314"/>
                </a:lnTo>
                <a:lnTo>
                  <a:pt x="424863" y="32578"/>
                </a:lnTo>
                <a:lnTo>
                  <a:pt x="383097" y="14880"/>
                </a:lnTo>
                <a:lnTo>
                  <a:pt x="338304" y="3820"/>
                </a:lnTo>
                <a:lnTo>
                  <a:pt x="291084" y="0"/>
                </a:lnTo>
                <a:lnTo>
                  <a:pt x="243863" y="3820"/>
                </a:lnTo>
                <a:lnTo>
                  <a:pt x="199070" y="14880"/>
                </a:lnTo>
                <a:lnTo>
                  <a:pt x="157304" y="32578"/>
                </a:lnTo>
                <a:lnTo>
                  <a:pt x="119164" y="56314"/>
                </a:lnTo>
                <a:lnTo>
                  <a:pt x="85248" y="85486"/>
                </a:lnTo>
                <a:lnTo>
                  <a:pt x="56156" y="119493"/>
                </a:lnTo>
                <a:lnTo>
                  <a:pt x="32486" y="157734"/>
                </a:lnTo>
                <a:lnTo>
                  <a:pt x="14837" y="199607"/>
                </a:lnTo>
                <a:lnTo>
                  <a:pt x="3809" y="244511"/>
                </a:lnTo>
                <a:lnTo>
                  <a:pt x="0" y="291846"/>
                </a:lnTo>
                <a:lnTo>
                  <a:pt x="3809" y="339180"/>
                </a:lnTo>
                <a:lnTo>
                  <a:pt x="14837" y="384084"/>
                </a:lnTo>
                <a:lnTo>
                  <a:pt x="32486" y="425957"/>
                </a:lnTo>
                <a:lnTo>
                  <a:pt x="56156" y="464198"/>
                </a:lnTo>
                <a:lnTo>
                  <a:pt x="85248" y="498205"/>
                </a:lnTo>
                <a:lnTo>
                  <a:pt x="119164" y="527377"/>
                </a:lnTo>
                <a:lnTo>
                  <a:pt x="157304" y="551113"/>
                </a:lnTo>
                <a:lnTo>
                  <a:pt x="199070" y="568811"/>
                </a:lnTo>
                <a:lnTo>
                  <a:pt x="243863" y="579871"/>
                </a:lnTo>
                <a:lnTo>
                  <a:pt x="291084" y="583692"/>
                </a:lnTo>
                <a:lnTo>
                  <a:pt x="338304" y="579871"/>
                </a:lnTo>
                <a:lnTo>
                  <a:pt x="383097" y="568811"/>
                </a:lnTo>
                <a:lnTo>
                  <a:pt x="424863" y="551113"/>
                </a:lnTo>
                <a:lnTo>
                  <a:pt x="463003" y="527377"/>
                </a:lnTo>
                <a:lnTo>
                  <a:pt x="496919" y="498205"/>
                </a:lnTo>
                <a:lnTo>
                  <a:pt x="526011" y="464198"/>
                </a:lnTo>
                <a:lnTo>
                  <a:pt x="549681" y="425957"/>
                </a:lnTo>
                <a:lnTo>
                  <a:pt x="567330" y="384084"/>
                </a:lnTo>
                <a:lnTo>
                  <a:pt x="578358" y="339180"/>
                </a:lnTo>
                <a:lnTo>
                  <a:pt x="582167" y="291846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298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Smart Alarm DApp: How it</a:t>
            </a:r>
            <a:r>
              <a:rPr sz="5600" spc="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works</a:t>
            </a:r>
            <a:endParaRPr sz="5600"/>
          </a:p>
        </p:txBody>
      </p:sp>
      <p:sp>
        <p:nvSpPr>
          <p:cNvPr id="25" name="object 16"/>
          <p:cNvSpPr/>
          <p:nvPr/>
        </p:nvSpPr>
        <p:spPr>
          <a:xfrm>
            <a:off x="6230111" y="2926079"/>
            <a:ext cx="692150" cy="689610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3" y="0"/>
                </a:moveTo>
                <a:lnTo>
                  <a:pt x="126999" y="6150"/>
                </a:lnTo>
                <a:lnTo>
                  <a:pt x="85682" y="23509"/>
                </a:lnTo>
                <a:lnTo>
                  <a:pt x="50672" y="50434"/>
                </a:lnTo>
                <a:lnTo>
                  <a:pt x="23621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3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7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4" y="50434"/>
                </a:lnTo>
                <a:lnTo>
                  <a:pt x="260265" y="23509"/>
                </a:lnTo>
                <a:lnTo>
                  <a:pt x="218947" y="6150"/>
                </a:lnTo>
                <a:lnTo>
                  <a:pt x="17297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 txBox="1"/>
          <p:nvPr/>
        </p:nvSpPr>
        <p:spPr>
          <a:xfrm>
            <a:off x="6462521" y="2996336"/>
            <a:ext cx="23241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1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18"/>
          <p:cNvSpPr txBox="1"/>
          <p:nvPr/>
        </p:nvSpPr>
        <p:spPr>
          <a:xfrm>
            <a:off x="5672583" y="5377435"/>
            <a:ext cx="23241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2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6283959" y="7719569"/>
            <a:ext cx="23241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3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11439143" y="2947417"/>
            <a:ext cx="689610" cy="689610"/>
          </a:xfrm>
          <a:custGeom>
            <a:avLst/>
            <a:gdLst/>
            <a:ahLst/>
            <a:cxnLst/>
            <a:rect l="l" t="t" r="r" b="b"/>
            <a:pathLst>
              <a:path w="344804" h="344805">
                <a:moveTo>
                  <a:pt x="172212" y="0"/>
                </a:moveTo>
                <a:lnTo>
                  <a:pt x="126426" y="6150"/>
                </a:lnTo>
                <a:lnTo>
                  <a:pt x="85287" y="23509"/>
                </a:lnTo>
                <a:lnTo>
                  <a:pt x="50434" y="50434"/>
                </a:lnTo>
                <a:lnTo>
                  <a:pt x="23509" y="85287"/>
                </a:lnTo>
                <a:lnTo>
                  <a:pt x="6150" y="126426"/>
                </a:lnTo>
                <a:lnTo>
                  <a:pt x="0" y="172212"/>
                </a:lnTo>
                <a:lnTo>
                  <a:pt x="6150" y="217997"/>
                </a:lnTo>
                <a:lnTo>
                  <a:pt x="23509" y="259136"/>
                </a:lnTo>
                <a:lnTo>
                  <a:pt x="50434" y="293989"/>
                </a:lnTo>
                <a:lnTo>
                  <a:pt x="85287" y="320914"/>
                </a:lnTo>
                <a:lnTo>
                  <a:pt x="126426" y="338273"/>
                </a:lnTo>
                <a:lnTo>
                  <a:pt x="172212" y="344424"/>
                </a:lnTo>
                <a:lnTo>
                  <a:pt x="217997" y="338273"/>
                </a:lnTo>
                <a:lnTo>
                  <a:pt x="259136" y="320914"/>
                </a:lnTo>
                <a:lnTo>
                  <a:pt x="293989" y="293989"/>
                </a:lnTo>
                <a:lnTo>
                  <a:pt x="320914" y="259136"/>
                </a:lnTo>
                <a:lnTo>
                  <a:pt x="338273" y="217997"/>
                </a:lnTo>
                <a:lnTo>
                  <a:pt x="344424" y="172212"/>
                </a:lnTo>
                <a:lnTo>
                  <a:pt x="338273" y="126426"/>
                </a:lnTo>
                <a:lnTo>
                  <a:pt x="320914" y="85287"/>
                </a:lnTo>
                <a:lnTo>
                  <a:pt x="293989" y="50434"/>
                </a:lnTo>
                <a:lnTo>
                  <a:pt x="259136" y="23509"/>
                </a:lnTo>
                <a:lnTo>
                  <a:pt x="217997" y="6150"/>
                </a:lnTo>
                <a:lnTo>
                  <a:pt x="17221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21"/>
          <p:cNvSpPr txBox="1"/>
          <p:nvPr/>
        </p:nvSpPr>
        <p:spPr>
          <a:xfrm>
            <a:off x="11669777" y="3019552"/>
            <a:ext cx="23241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4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12442697" y="5387341"/>
            <a:ext cx="23241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5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23"/>
          <p:cNvSpPr txBox="1"/>
          <p:nvPr/>
        </p:nvSpPr>
        <p:spPr>
          <a:xfrm>
            <a:off x="11669777" y="7703719"/>
            <a:ext cx="23241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FFFFFF"/>
                </a:solidFill>
                <a:cs typeface="Calibri"/>
              </a:rPr>
              <a:t>6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4434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Car Leasing and </a:t>
            </a:r>
            <a:r>
              <a:rPr sz="5600" dirty="0">
                <a:solidFill>
                  <a:srgbClr val="095A82"/>
                </a:solidFill>
              </a:rPr>
              <a:t>Sales-</a:t>
            </a:r>
            <a:r>
              <a:rPr sz="5600" spc="16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DocuSign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691639" y="2008632"/>
            <a:ext cx="14904718" cy="7351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2494" y="1999488"/>
            <a:ext cx="14923768" cy="7371080"/>
          </a:xfrm>
          <a:custGeom>
            <a:avLst/>
            <a:gdLst/>
            <a:ahLst/>
            <a:cxnLst/>
            <a:rect l="l" t="t" r="r" b="b"/>
            <a:pathLst>
              <a:path w="7461884" h="3685540">
                <a:moveTo>
                  <a:pt x="0" y="3685032"/>
                </a:moveTo>
                <a:lnTo>
                  <a:pt x="7461504" y="3685032"/>
                </a:lnTo>
                <a:lnTo>
                  <a:pt x="7461504" y="0"/>
                </a:lnTo>
                <a:lnTo>
                  <a:pt x="0" y="0"/>
                </a:lnTo>
                <a:lnTo>
                  <a:pt x="0" y="3685032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3703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Car Leasing and Sales:</a:t>
            </a:r>
            <a:r>
              <a:rPr sz="5600" spc="1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DocuSign</a:t>
            </a:r>
            <a:r>
              <a:rPr sz="4000" spc="-10" dirty="0">
                <a:solidFill>
                  <a:srgbClr val="095A82"/>
                </a:solidFill>
              </a:rPr>
              <a:t>(Contd…)</a:t>
            </a:r>
            <a:endParaRPr sz="4000"/>
          </a:p>
        </p:txBody>
      </p:sp>
      <p:sp>
        <p:nvSpPr>
          <p:cNvPr id="12" name="object 3"/>
          <p:cNvSpPr/>
          <p:nvPr/>
        </p:nvSpPr>
        <p:spPr>
          <a:xfrm>
            <a:off x="1792222" y="3419854"/>
            <a:ext cx="3152140" cy="2091688"/>
          </a:xfrm>
          <a:custGeom>
            <a:avLst/>
            <a:gdLst/>
            <a:ahLst/>
            <a:cxnLst/>
            <a:rect l="l" t="t" r="r" b="b"/>
            <a:pathLst>
              <a:path w="1576070" h="1045844">
                <a:moveTo>
                  <a:pt x="1009269" y="0"/>
                </a:moveTo>
                <a:lnTo>
                  <a:pt x="1002740" y="2728"/>
                </a:lnTo>
                <a:lnTo>
                  <a:pt x="997045" y="9350"/>
                </a:lnTo>
                <a:lnTo>
                  <a:pt x="993016" y="17520"/>
                </a:lnTo>
                <a:lnTo>
                  <a:pt x="991488" y="24892"/>
                </a:lnTo>
                <a:lnTo>
                  <a:pt x="991488" y="174244"/>
                </a:lnTo>
                <a:lnTo>
                  <a:pt x="0" y="174244"/>
                </a:lnTo>
                <a:lnTo>
                  <a:pt x="274434" y="431419"/>
                </a:lnTo>
                <a:lnTo>
                  <a:pt x="306533" y="473979"/>
                </a:lnTo>
                <a:lnTo>
                  <a:pt x="318706" y="522732"/>
                </a:lnTo>
                <a:lnTo>
                  <a:pt x="315525" y="547483"/>
                </a:lnTo>
                <a:lnTo>
                  <a:pt x="306533" y="571484"/>
                </a:lnTo>
                <a:lnTo>
                  <a:pt x="292560" y="593937"/>
                </a:lnTo>
                <a:lnTo>
                  <a:pt x="274434" y="614045"/>
                </a:lnTo>
                <a:lnTo>
                  <a:pt x="0" y="871220"/>
                </a:lnTo>
                <a:lnTo>
                  <a:pt x="991488" y="871220"/>
                </a:lnTo>
                <a:lnTo>
                  <a:pt x="991488" y="1020572"/>
                </a:lnTo>
                <a:lnTo>
                  <a:pt x="993016" y="1027943"/>
                </a:lnTo>
                <a:lnTo>
                  <a:pt x="997045" y="1036113"/>
                </a:lnTo>
                <a:lnTo>
                  <a:pt x="1002740" y="1042735"/>
                </a:lnTo>
                <a:lnTo>
                  <a:pt x="1009269" y="1045464"/>
                </a:lnTo>
                <a:lnTo>
                  <a:pt x="1016001" y="1045204"/>
                </a:lnTo>
                <a:lnTo>
                  <a:pt x="1558163" y="555879"/>
                </a:lnTo>
                <a:lnTo>
                  <a:pt x="1575815" y="522732"/>
                </a:lnTo>
                <a:lnTo>
                  <a:pt x="1575540" y="516391"/>
                </a:lnTo>
                <a:lnTo>
                  <a:pt x="1044701" y="16637"/>
                </a:lnTo>
                <a:lnTo>
                  <a:pt x="1016001" y="259"/>
                </a:lnTo>
                <a:lnTo>
                  <a:pt x="1009269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304545" y="3544822"/>
            <a:ext cx="1847850" cy="1841500"/>
          </a:xfrm>
          <a:custGeom>
            <a:avLst/>
            <a:gdLst/>
            <a:ahLst/>
            <a:cxnLst/>
            <a:rect l="l" t="t" r="r" b="b"/>
            <a:pathLst>
              <a:path w="923925" h="920750">
                <a:moveTo>
                  <a:pt x="461772" y="0"/>
                </a:moveTo>
                <a:lnTo>
                  <a:pt x="414558" y="2376"/>
                </a:lnTo>
                <a:lnTo>
                  <a:pt x="368709" y="9353"/>
                </a:lnTo>
                <a:lnTo>
                  <a:pt x="324455" y="20697"/>
                </a:lnTo>
                <a:lnTo>
                  <a:pt x="282029" y="36177"/>
                </a:lnTo>
                <a:lnTo>
                  <a:pt x="241664" y="55561"/>
                </a:lnTo>
                <a:lnTo>
                  <a:pt x="203591" y="78619"/>
                </a:lnTo>
                <a:lnTo>
                  <a:pt x="168042" y="105117"/>
                </a:lnTo>
                <a:lnTo>
                  <a:pt x="135250" y="134826"/>
                </a:lnTo>
                <a:lnTo>
                  <a:pt x="105446" y="167512"/>
                </a:lnTo>
                <a:lnTo>
                  <a:pt x="78863" y="202945"/>
                </a:lnTo>
                <a:lnTo>
                  <a:pt x="55733" y="240893"/>
                </a:lnTo>
                <a:lnTo>
                  <a:pt x="36288" y="281124"/>
                </a:lnTo>
                <a:lnTo>
                  <a:pt x="20760" y="323406"/>
                </a:lnTo>
                <a:lnTo>
                  <a:pt x="9381" y="367509"/>
                </a:lnTo>
                <a:lnTo>
                  <a:pt x="2384" y="413200"/>
                </a:lnTo>
                <a:lnTo>
                  <a:pt x="0" y="460248"/>
                </a:lnTo>
                <a:lnTo>
                  <a:pt x="2384" y="507295"/>
                </a:lnTo>
                <a:lnTo>
                  <a:pt x="9381" y="552986"/>
                </a:lnTo>
                <a:lnTo>
                  <a:pt x="20760" y="597089"/>
                </a:lnTo>
                <a:lnTo>
                  <a:pt x="36288" y="639371"/>
                </a:lnTo>
                <a:lnTo>
                  <a:pt x="55733" y="679602"/>
                </a:lnTo>
                <a:lnTo>
                  <a:pt x="78863" y="717550"/>
                </a:lnTo>
                <a:lnTo>
                  <a:pt x="105446" y="752983"/>
                </a:lnTo>
                <a:lnTo>
                  <a:pt x="135250" y="785669"/>
                </a:lnTo>
                <a:lnTo>
                  <a:pt x="168042" y="815378"/>
                </a:lnTo>
                <a:lnTo>
                  <a:pt x="203591" y="841876"/>
                </a:lnTo>
                <a:lnTo>
                  <a:pt x="241664" y="864934"/>
                </a:lnTo>
                <a:lnTo>
                  <a:pt x="282029" y="884318"/>
                </a:lnTo>
                <a:lnTo>
                  <a:pt x="324455" y="899798"/>
                </a:lnTo>
                <a:lnTo>
                  <a:pt x="368709" y="911142"/>
                </a:lnTo>
                <a:lnTo>
                  <a:pt x="414558" y="918119"/>
                </a:lnTo>
                <a:lnTo>
                  <a:pt x="461772" y="920495"/>
                </a:lnTo>
                <a:lnTo>
                  <a:pt x="508983" y="918119"/>
                </a:lnTo>
                <a:lnTo>
                  <a:pt x="554831" y="911142"/>
                </a:lnTo>
                <a:lnTo>
                  <a:pt x="599083" y="899798"/>
                </a:lnTo>
                <a:lnTo>
                  <a:pt x="641508" y="884318"/>
                </a:lnTo>
                <a:lnTo>
                  <a:pt x="681873" y="864934"/>
                </a:lnTo>
                <a:lnTo>
                  <a:pt x="719947" y="841876"/>
                </a:lnTo>
                <a:lnTo>
                  <a:pt x="755496" y="815378"/>
                </a:lnTo>
                <a:lnTo>
                  <a:pt x="788288" y="785669"/>
                </a:lnTo>
                <a:lnTo>
                  <a:pt x="818093" y="752983"/>
                </a:lnTo>
                <a:lnTo>
                  <a:pt x="844676" y="717550"/>
                </a:lnTo>
                <a:lnTo>
                  <a:pt x="867807" y="679602"/>
                </a:lnTo>
                <a:lnTo>
                  <a:pt x="887253" y="639371"/>
                </a:lnTo>
                <a:lnTo>
                  <a:pt x="902782" y="597089"/>
                </a:lnTo>
                <a:lnTo>
                  <a:pt x="914161" y="552986"/>
                </a:lnTo>
                <a:lnTo>
                  <a:pt x="921159" y="507295"/>
                </a:lnTo>
                <a:lnTo>
                  <a:pt x="923544" y="460248"/>
                </a:lnTo>
                <a:lnTo>
                  <a:pt x="921159" y="413200"/>
                </a:lnTo>
                <a:lnTo>
                  <a:pt x="914161" y="367509"/>
                </a:lnTo>
                <a:lnTo>
                  <a:pt x="902782" y="323406"/>
                </a:lnTo>
                <a:lnTo>
                  <a:pt x="887253" y="281124"/>
                </a:lnTo>
                <a:lnTo>
                  <a:pt x="867807" y="240893"/>
                </a:lnTo>
                <a:lnTo>
                  <a:pt x="844677" y="202945"/>
                </a:lnTo>
                <a:lnTo>
                  <a:pt x="818093" y="167512"/>
                </a:lnTo>
                <a:lnTo>
                  <a:pt x="788289" y="134826"/>
                </a:lnTo>
                <a:lnTo>
                  <a:pt x="755496" y="105117"/>
                </a:lnTo>
                <a:lnTo>
                  <a:pt x="719947" y="78619"/>
                </a:lnTo>
                <a:lnTo>
                  <a:pt x="681873" y="55561"/>
                </a:lnTo>
                <a:lnTo>
                  <a:pt x="641508" y="36177"/>
                </a:lnTo>
                <a:lnTo>
                  <a:pt x="599083" y="20697"/>
                </a:lnTo>
                <a:lnTo>
                  <a:pt x="554831" y="9353"/>
                </a:lnTo>
                <a:lnTo>
                  <a:pt x="508983" y="2376"/>
                </a:lnTo>
                <a:lnTo>
                  <a:pt x="461772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420366" y="3660646"/>
            <a:ext cx="1612900" cy="1610360"/>
          </a:xfrm>
          <a:custGeom>
            <a:avLst/>
            <a:gdLst/>
            <a:ahLst/>
            <a:cxnLst/>
            <a:rect l="l" t="t" r="r" b="b"/>
            <a:pathLst>
              <a:path w="806450" h="805180">
                <a:moveTo>
                  <a:pt x="403097" y="0"/>
                </a:moveTo>
                <a:lnTo>
                  <a:pt x="356087" y="2706"/>
                </a:lnTo>
                <a:lnTo>
                  <a:pt x="310669" y="10623"/>
                </a:lnTo>
                <a:lnTo>
                  <a:pt x="267147" y="23450"/>
                </a:lnTo>
                <a:lnTo>
                  <a:pt x="225823" y="40885"/>
                </a:lnTo>
                <a:lnTo>
                  <a:pt x="186999" y="62627"/>
                </a:lnTo>
                <a:lnTo>
                  <a:pt x="150978" y="88374"/>
                </a:lnTo>
                <a:lnTo>
                  <a:pt x="118062" y="117824"/>
                </a:lnTo>
                <a:lnTo>
                  <a:pt x="88554" y="150676"/>
                </a:lnTo>
                <a:lnTo>
                  <a:pt x="62756" y="186628"/>
                </a:lnTo>
                <a:lnTo>
                  <a:pt x="40970" y="225378"/>
                </a:lnTo>
                <a:lnTo>
                  <a:pt x="23499" y="266626"/>
                </a:lnTo>
                <a:lnTo>
                  <a:pt x="10645" y="310069"/>
                </a:lnTo>
                <a:lnTo>
                  <a:pt x="2711" y="355406"/>
                </a:lnTo>
                <a:lnTo>
                  <a:pt x="0" y="402336"/>
                </a:lnTo>
                <a:lnTo>
                  <a:pt x="2711" y="449265"/>
                </a:lnTo>
                <a:lnTo>
                  <a:pt x="10645" y="494602"/>
                </a:lnTo>
                <a:lnTo>
                  <a:pt x="23499" y="538045"/>
                </a:lnTo>
                <a:lnTo>
                  <a:pt x="40970" y="579293"/>
                </a:lnTo>
                <a:lnTo>
                  <a:pt x="62756" y="618043"/>
                </a:lnTo>
                <a:lnTo>
                  <a:pt x="88554" y="653995"/>
                </a:lnTo>
                <a:lnTo>
                  <a:pt x="118062" y="686847"/>
                </a:lnTo>
                <a:lnTo>
                  <a:pt x="150978" y="716297"/>
                </a:lnTo>
                <a:lnTo>
                  <a:pt x="186999" y="742044"/>
                </a:lnTo>
                <a:lnTo>
                  <a:pt x="225823" y="763786"/>
                </a:lnTo>
                <a:lnTo>
                  <a:pt x="267147" y="781221"/>
                </a:lnTo>
                <a:lnTo>
                  <a:pt x="310669" y="794048"/>
                </a:lnTo>
                <a:lnTo>
                  <a:pt x="356087" y="801965"/>
                </a:lnTo>
                <a:lnTo>
                  <a:pt x="403097" y="804671"/>
                </a:lnTo>
                <a:lnTo>
                  <a:pt x="450108" y="801965"/>
                </a:lnTo>
                <a:lnTo>
                  <a:pt x="495526" y="794048"/>
                </a:lnTo>
                <a:lnTo>
                  <a:pt x="539048" y="781221"/>
                </a:lnTo>
                <a:lnTo>
                  <a:pt x="580372" y="763786"/>
                </a:lnTo>
                <a:lnTo>
                  <a:pt x="619196" y="742044"/>
                </a:lnTo>
                <a:lnTo>
                  <a:pt x="655217" y="716297"/>
                </a:lnTo>
                <a:lnTo>
                  <a:pt x="688133" y="686847"/>
                </a:lnTo>
                <a:lnTo>
                  <a:pt x="717641" y="653995"/>
                </a:lnTo>
                <a:lnTo>
                  <a:pt x="743439" y="618043"/>
                </a:lnTo>
                <a:lnTo>
                  <a:pt x="765225" y="579293"/>
                </a:lnTo>
                <a:lnTo>
                  <a:pt x="782696" y="538045"/>
                </a:lnTo>
                <a:lnTo>
                  <a:pt x="795550" y="494602"/>
                </a:lnTo>
                <a:lnTo>
                  <a:pt x="803484" y="449265"/>
                </a:lnTo>
                <a:lnTo>
                  <a:pt x="806196" y="402336"/>
                </a:lnTo>
                <a:lnTo>
                  <a:pt x="803484" y="355406"/>
                </a:lnTo>
                <a:lnTo>
                  <a:pt x="795550" y="310069"/>
                </a:lnTo>
                <a:lnTo>
                  <a:pt x="782696" y="266626"/>
                </a:lnTo>
                <a:lnTo>
                  <a:pt x="765225" y="225378"/>
                </a:lnTo>
                <a:lnTo>
                  <a:pt x="743439" y="186628"/>
                </a:lnTo>
                <a:lnTo>
                  <a:pt x="717641" y="150676"/>
                </a:lnTo>
                <a:lnTo>
                  <a:pt x="688133" y="117824"/>
                </a:lnTo>
                <a:lnTo>
                  <a:pt x="655217" y="88374"/>
                </a:lnTo>
                <a:lnTo>
                  <a:pt x="619196" y="62627"/>
                </a:lnTo>
                <a:lnTo>
                  <a:pt x="580372" y="40885"/>
                </a:lnTo>
                <a:lnTo>
                  <a:pt x="539048" y="23450"/>
                </a:lnTo>
                <a:lnTo>
                  <a:pt x="495526" y="10623"/>
                </a:lnTo>
                <a:lnTo>
                  <a:pt x="450108" y="2706"/>
                </a:lnTo>
                <a:lnTo>
                  <a:pt x="403097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1542288" y="3776471"/>
            <a:ext cx="1371600" cy="1377950"/>
          </a:xfrm>
          <a:custGeom>
            <a:avLst/>
            <a:gdLst/>
            <a:ahLst/>
            <a:cxnLst/>
            <a:rect l="l" t="t" r="r" b="b"/>
            <a:pathLst>
              <a:path w="685800" h="688975">
                <a:moveTo>
                  <a:pt x="342900" y="0"/>
                </a:moveTo>
                <a:lnTo>
                  <a:pt x="296369" y="3143"/>
                </a:lnTo>
                <a:lnTo>
                  <a:pt x="251742" y="12301"/>
                </a:lnTo>
                <a:lnTo>
                  <a:pt x="209426" y="27062"/>
                </a:lnTo>
                <a:lnTo>
                  <a:pt x="169830" y="47018"/>
                </a:lnTo>
                <a:lnTo>
                  <a:pt x="133362" y="71757"/>
                </a:lnTo>
                <a:lnTo>
                  <a:pt x="100431" y="100869"/>
                </a:lnTo>
                <a:lnTo>
                  <a:pt x="71446" y="133945"/>
                </a:lnTo>
                <a:lnTo>
                  <a:pt x="46815" y="170575"/>
                </a:lnTo>
                <a:lnTo>
                  <a:pt x="26946" y="210347"/>
                </a:lnTo>
                <a:lnTo>
                  <a:pt x="12248" y="252853"/>
                </a:lnTo>
                <a:lnTo>
                  <a:pt x="3130" y="297682"/>
                </a:lnTo>
                <a:lnTo>
                  <a:pt x="0" y="344424"/>
                </a:lnTo>
                <a:lnTo>
                  <a:pt x="3130" y="391165"/>
                </a:lnTo>
                <a:lnTo>
                  <a:pt x="12248" y="435994"/>
                </a:lnTo>
                <a:lnTo>
                  <a:pt x="26946" y="478500"/>
                </a:lnTo>
                <a:lnTo>
                  <a:pt x="46815" y="518272"/>
                </a:lnTo>
                <a:lnTo>
                  <a:pt x="71446" y="554902"/>
                </a:lnTo>
                <a:lnTo>
                  <a:pt x="100431" y="587978"/>
                </a:lnTo>
                <a:lnTo>
                  <a:pt x="133362" y="617090"/>
                </a:lnTo>
                <a:lnTo>
                  <a:pt x="169830" y="641829"/>
                </a:lnTo>
                <a:lnTo>
                  <a:pt x="209426" y="661785"/>
                </a:lnTo>
                <a:lnTo>
                  <a:pt x="251742" y="676546"/>
                </a:lnTo>
                <a:lnTo>
                  <a:pt x="296369" y="685704"/>
                </a:lnTo>
                <a:lnTo>
                  <a:pt x="342900" y="688847"/>
                </a:lnTo>
                <a:lnTo>
                  <a:pt x="389424" y="685704"/>
                </a:lnTo>
                <a:lnTo>
                  <a:pt x="434048" y="676546"/>
                </a:lnTo>
                <a:lnTo>
                  <a:pt x="476363" y="661785"/>
                </a:lnTo>
                <a:lnTo>
                  <a:pt x="515958" y="641829"/>
                </a:lnTo>
                <a:lnTo>
                  <a:pt x="552426" y="617090"/>
                </a:lnTo>
                <a:lnTo>
                  <a:pt x="585358" y="587978"/>
                </a:lnTo>
                <a:lnTo>
                  <a:pt x="614345" y="554902"/>
                </a:lnTo>
                <a:lnTo>
                  <a:pt x="638979" y="518272"/>
                </a:lnTo>
                <a:lnTo>
                  <a:pt x="658850" y="478500"/>
                </a:lnTo>
                <a:lnTo>
                  <a:pt x="673549" y="435994"/>
                </a:lnTo>
                <a:lnTo>
                  <a:pt x="682669" y="391165"/>
                </a:lnTo>
                <a:lnTo>
                  <a:pt x="685800" y="344424"/>
                </a:lnTo>
                <a:lnTo>
                  <a:pt x="682669" y="297682"/>
                </a:lnTo>
                <a:lnTo>
                  <a:pt x="673549" y="252853"/>
                </a:lnTo>
                <a:lnTo>
                  <a:pt x="658850" y="210347"/>
                </a:lnTo>
                <a:lnTo>
                  <a:pt x="638979" y="170575"/>
                </a:lnTo>
                <a:lnTo>
                  <a:pt x="614345" y="133945"/>
                </a:lnTo>
                <a:lnTo>
                  <a:pt x="585358" y="100869"/>
                </a:lnTo>
                <a:lnTo>
                  <a:pt x="552426" y="71757"/>
                </a:lnTo>
                <a:lnTo>
                  <a:pt x="515958" y="47018"/>
                </a:lnTo>
                <a:lnTo>
                  <a:pt x="476363" y="27062"/>
                </a:lnTo>
                <a:lnTo>
                  <a:pt x="434048" y="12301"/>
                </a:lnTo>
                <a:lnTo>
                  <a:pt x="389424" y="3143"/>
                </a:lnTo>
                <a:lnTo>
                  <a:pt x="3429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2071622" y="4102863"/>
            <a:ext cx="30988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dirty="0">
                <a:solidFill>
                  <a:srgbClr val="FFFFFF"/>
                </a:solidFill>
                <a:cs typeface="Calibri"/>
              </a:rPr>
              <a:t>1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327911" y="6290562"/>
            <a:ext cx="3582670" cy="156324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begin the process, a  prospective customer chooses the  car they want to lease after test-  driving, evaluating their options,  and completing any</a:t>
            </a:r>
            <a:r>
              <a:rPr sz="20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pre-approvals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772910" y="3419854"/>
            <a:ext cx="3154680" cy="2091688"/>
          </a:xfrm>
          <a:custGeom>
            <a:avLst/>
            <a:gdLst/>
            <a:ahLst/>
            <a:cxnLst/>
            <a:rect l="l" t="t" r="r" b="b"/>
            <a:pathLst>
              <a:path w="1577339" h="1045844">
                <a:moveTo>
                  <a:pt x="1010157" y="0"/>
                </a:moveTo>
                <a:lnTo>
                  <a:pt x="1003702" y="2728"/>
                </a:lnTo>
                <a:lnTo>
                  <a:pt x="998045" y="9350"/>
                </a:lnTo>
                <a:lnTo>
                  <a:pt x="994030" y="17520"/>
                </a:lnTo>
                <a:lnTo>
                  <a:pt x="992505" y="24892"/>
                </a:lnTo>
                <a:lnTo>
                  <a:pt x="992505" y="174244"/>
                </a:lnTo>
                <a:lnTo>
                  <a:pt x="0" y="174244"/>
                </a:lnTo>
                <a:lnTo>
                  <a:pt x="274700" y="431419"/>
                </a:lnTo>
                <a:lnTo>
                  <a:pt x="306816" y="473979"/>
                </a:lnTo>
                <a:lnTo>
                  <a:pt x="319024" y="522732"/>
                </a:lnTo>
                <a:lnTo>
                  <a:pt x="315831" y="547483"/>
                </a:lnTo>
                <a:lnTo>
                  <a:pt x="306816" y="571484"/>
                </a:lnTo>
                <a:lnTo>
                  <a:pt x="292824" y="593937"/>
                </a:lnTo>
                <a:lnTo>
                  <a:pt x="274700" y="614045"/>
                </a:lnTo>
                <a:lnTo>
                  <a:pt x="0" y="871220"/>
                </a:lnTo>
                <a:lnTo>
                  <a:pt x="992505" y="871220"/>
                </a:lnTo>
                <a:lnTo>
                  <a:pt x="992505" y="1020572"/>
                </a:lnTo>
                <a:lnTo>
                  <a:pt x="994030" y="1027943"/>
                </a:lnTo>
                <a:lnTo>
                  <a:pt x="998045" y="1036113"/>
                </a:lnTo>
                <a:lnTo>
                  <a:pt x="1003702" y="1042735"/>
                </a:lnTo>
                <a:lnTo>
                  <a:pt x="1010157" y="1045464"/>
                </a:lnTo>
                <a:lnTo>
                  <a:pt x="1016962" y="1045204"/>
                </a:lnTo>
                <a:lnTo>
                  <a:pt x="1559559" y="555879"/>
                </a:lnTo>
                <a:lnTo>
                  <a:pt x="1577340" y="522732"/>
                </a:lnTo>
                <a:lnTo>
                  <a:pt x="1577062" y="516391"/>
                </a:lnTo>
                <a:lnTo>
                  <a:pt x="1045591" y="16637"/>
                </a:lnTo>
                <a:lnTo>
                  <a:pt x="1016962" y="259"/>
                </a:lnTo>
                <a:lnTo>
                  <a:pt x="101015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285233" y="3544822"/>
            <a:ext cx="1847850" cy="1841500"/>
          </a:xfrm>
          <a:custGeom>
            <a:avLst/>
            <a:gdLst/>
            <a:ahLst/>
            <a:cxnLst/>
            <a:rect l="l" t="t" r="r" b="b"/>
            <a:pathLst>
              <a:path w="923925" h="920750">
                <a:moveTo>
                  <a:pt x="461771" y="0"/>
                </a:moveTo>
                <a:lnTo>
                  <a:pt x="414560" y="2376"/>
                </a:lnTo>
                <a:lnTo>
                  <a:pt x="368712" y="9353"/>
                </a:lnTo>
                <a:lnTo>
                  <a:pt x="324460" y="20697"/>
                </a:lnTo>
                <a:lnTo>
                  <a:pt x="282035" y="36177"/>
                </a:lnTo>
                <a:lnTo>
                  <a:pt x="241670" y="55561"/>
                </a:lnTo>
                <a:lnTo>
                  <a:pt x="203596" y="78619"/>
                </a:lnTo>
                <a:lnTo>
                  <a:pt x="168047" y="105117"/>
                </a:lnTo>
                <a:lnTo>
                  <a:pt x="135254" y="134826"/>
                </a:lnTo>
                <a:lnTo>
                  <a:pt x="105450" y="167512"/>
                </a:lnTo>
                <a:lnTo>
                  <a:pt x="78866" y="202945"/>
                </a:lnTo>
                <a:lnTo>
                  <a:pt x="55736" y="240893"/>
                </a:lnTo>
                <a:lnTo>
                  <a:pt x="36290" y="281124"/>
                </a:lnTo>
                <a:lnTo>
                  <a:pt x="20761" y="323406"/>
                </a:lnTo>
                <a:lnTo>
                  <a:pt x="9382" y="367509"/>
                </a:lnTo>
                <a:lnTo>
                  <a:pt x="2384" y="413200"/>
                </a:lnTo>
                <a:lnTo>
                  <a:pt x="0" y="460248"/>
                </a:lnTo>
                <a:lnTo>
                  <a:pt x="2384" y="507295"/>
                </a:lnTo>
                <a:lnTo>
                  <a:pt x="9382" y="552986"/>
                </a:lnTo>
                <a:lnTo>
                  <a:pt x="20761" y="597089"/>
                </a:lnTo>
                <a:lnTo>
                  <a:pt x="36290" y="639371"/>
                </a:lnTo>
                <a:lnTo>
                  <a:pt x="55736" y="679602"/>
                </a:lnTo>
                <a:lnTo>
                  <a:pt x="78867" y="717550"/>
                </a:lnTo>
                <a:lnTo>
                  <a:pt x="105450" y="752983"/>
                </a:lnTo>
                <a:lnTo>
                  <a:pt x="135255" y="785669"/>
                </a:lnTo>
                <a:lnTo>
                  <a:pt x="168047" y="815378"/>
                </a:lnTo>
                <a:lnTo>
                  <a:pt x="203596" y="841876"/>
                </a:lnTo>
                <a:lnTo>
                  <a:pt x="241670" y="864934"/>
                </a:lnTo>
                <a:lnTo>
                  <a:pt x="282035" y="884318"/>
                </a:lnTo>
                <a:lnTo>
                  <a:pt x="324460" y="899798"/>
                </a:lnTo>
                <a:lnTo>
                  <a:pt x="368712" y="911142"/>
                </a:lnTo>
                <a:lnTo>
                  <a:pt x="414560" y="918119"/>
                </a:lnTo>
                <a:lnTo>
                  <a:pt x="461771" y="920495"/>
                </a:lnTo>
                <a:lnTo>
                  <a:pt x="508983" y="918119"/>
                </a:lnTo>
                <a:lnTo>
                  <a:pt x="554831" y="911142"/>
                </a:lnTo>
                <a:lnTo>
                  <a:pt x="599083" y="899798"/>
                </a:lnTo>
                <a:lnTo>
                  <a:pt x="641508" y="884318"/>
                </a:lnTo>
                <a:lnTo>
                  <a:pt x="681873" y="864934"/>
                </a:lnTo>
                <a:lnTo>
                  <a:pt x="719947" y="841876"/>
                </a:lnTo>
                <a:lnTo>
                  <a:pt x="755496" y="815378"/>
                </a:lnTo>
                <a:lnTo>
                  <a:pt x="788289" y="785669"/>
                </a:lnTo>
                <a:lnTo>
                  <a:pt x="818093" y="752983"/>
                </a:lnTo>
                <a:lnTo>
                  <a:pt x="844677" y="717550"/>
                </a:lnTo>
                <a:lnTo>
                  <a:pt x="867807" y="679602"/>
                </a:lnTo>
                <a:lnTo>
                  <a:pt x="887253" y="639371"/>
                </a:lnTo>
                <a:lnTo>
                  <a:pt x="902782" y="597089"/>
                </a:lnTo>
                <a:lnTo>
                  <a:pt x="914161" y="552986"/>
                </a:lnTo>
                <a:lnTo>
                  <a:pt x="921159" y="507295"/>
                </a:lnTo>
                <a:lnTo>
                  <a:pt x="923544" y="460248"/>
                </a:lnTo>
                <a:lnTo>
                  <a:pt x="921159" y="413200"/>
                </a:lnTo>
                <a:lnTo>
                  <a:pt x="914161" y="367509"/>
                </a:lnTo>
                <a:lnTo>
                  <a:pt x="902782" y="323406"/>
                </a:lnTo>
                <a:lnTo>
                  <a:pt x="887253" y="281124"/>
                </a:lnTo>
                <a:lnTo>
                  <a:pt x="867807" y="240893"/>
                </a:lnTo>
                <a:lnTo>
                  <a:pt x="844677" y="202945"/>
                </a:lnTo>
                <a:lnTo>
                  <a:pt x="818093" y="167512"/>
                </a:lnTo>
                <a:lnTo>
                  <a:pt x="788289" y="134826"/>
                </a:lnTo>
                <a:lnTo>
                  <a:pt x="755496" y="105117"/>
                </a:lnTo>
                <a:lnTo>
                  <a:pt x="719947" y="78619"/>
                </a:lnTo>
                <a:lnTo>
                  <a:pt x="681873" y="55561"/>
                </a:lnTo>
                <a:lnTo>
                  <a:pt x="641508" y="36177"/>
                </a:lnTo>
                <a:lnTo>
                  <a:pt x="599083" y="20697"/>
                </a:lnTo>
                <a:lnTo>
                  <a:pt x="554831" y="9353"/>
                </a:lnTo>
                <a:lnTo>
                  <a:pt x="508983" y="2376"/>
                </a:lnTo>
                <a:lnTo>
                  <a:pt x="461771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5404102" y="3660646"/>
            <a:ext cx="1612900" cy="1610360"/>
          </a:xfrm>
          <a:custGeom>
            <a:avLst/>
            <a:gdLst/>
            <a:ahLst/>
            <a:cxnLst/>
            <a:rect l="l" t="t" r="r" b="b"/>
            <a:pathLst>
              <a:path w="806450" h="805180">
                <a:moveTo>
                  <a:pt x="403098" y="0"/>
                </a:moveTo>
                <a:lnTo>
                  <a:pt x="356087" y="2706"/>
                </a:lnTo>
                <a:lnTo>
                  <a:pt x="310669" y="10623"/>
                </a:lnTo>
                <a:lnTo>
                  <a:pt x="267147" y="23450"/>
                </a:lnTo>
                <a:lnTo>
                  <a:pt x="225823" y="40885"/>
                </a:lnTo>
                <a:lnTo>
                  <a:pt x="186999" y="62627"/>
                </a:lnTo>
                <a:lnTo>
                  <a:pt x="150978" y="88374"/>
                </a:lnTo>
                <a:lnTo>
                  <a:pt x="118062" y="117824"/>
                </a:lnTo>
                <a:lnTo>
                  <a:pt x="88554" y="150676"/>
                </a:lnTo>
                <a:lnTo>
                  <a:pt x="62756" y="186628"/>
                </a:lnTo>
                <a:lnTo>
                  <a:pt x="40970" y="225378"/>
                </a:lnTo>
                <a:lnTo>
                  <a:pt x="23499" y="266626"/>
                </a:lnTo>
                <a:lnTo>
                  <a:pt x="10645" y="310069"/>
                </a:lnTo>
                <a:lnTo>
                  <a:pt x="2711" y="355406"/>
                </a:lnTo>
                <a:lnTo>
                  <a:pt x="0" y="402336"/>
                </a:lnTo>
                <a:lnTo>
                  <a:pt x="2711" y="449265"/>
                </a:lnTo>
                <a:lnTo>
                  <a:pt x="10645" y="494602"/>
                </a:lnTo>
                <a:lnTo>
                  <a:pt x="23499" y="538045"/>
                </a:lnTo>
                <a:lnTo>
                  <a:pt x="40970" y="579293"/>
                </a:lnTo>
                <a:lnTo>
                  <a:pt x="62756" y="618043"/>
                </a:lnTo>
                <a:lnTo>
                  <a:pt x="88554" y="653995"/>
                </a:lnTo>
                <a:lnTo>
                  <a:pt x="118062" y="686847"/>
                </a:lnTo>
                <a:lnTo>
                  <a:pt x="150978" y="716297"/>
                </a:lnTo>
                <a:lnTo>
                  <a:pt x="186999" y="742044"/>
                </a:lnTo>
                <a:lnTo>
                  <a:pt x="225823" y="763786"/>
                </a:lnTo>
                <a:lnTo>
                  <a:pt x="267147" y="781221"/>
                </a:lnTo>
                <a:lnTo>
                  <a:pt x="310669" y="794048"/>
                </a:lnTo>
                <a:lnTo>
                  <a:pt x="356087" y="801965"/>
                </a:lnTo>
                <a:lnTo>
                  <a:pt x="403098" y="804671"/>
                </a:lnTo>
                <a:lnTo>
                  <a:pt x="450108" y="801965"/>
                </a:lnTo>
                <a:lnTo>
                  <a:pt x="495526" y="794048"/>
                </a:lnTo>
                <a:lnTo>
                  <a:pt x="539048" y="781221"/>
                </a:lnTo>
                <a:lnTo>
                  <a:pt x="580372" y="763786"/>
                </a:lnTo>
                <a:lnTo>
                  <a:pt x="619196" y="742044"/>
                </a:lnTo>
                <a:lnTo>
                  <a:pt x="655217" y="716297"/>
                </a:lnTo>
                <a:lnTo>
                  <a:pt x="688133" y="686847"/>
                </a:lnTo>
                <a:lnTo>
                  <a:pt x="717641" y="653995"/>
                </a:lnTo>
                <a:lnTo>
                  <a:pt x="743439" y="618043"/>
                </a:lnTo>
                <a:lnTo>
                  <a:pt x="765225" y="579293"/>
                </a:lnTo>
                <a:lnTo>
                  <a:pt x="782696" y="538045"/>
                </a:lnTo>
                <a:lnTo>
                  <a:pt x="795550" y="494602"/>
                </a:lnTo>
                <a:lnTo>
                  <a:pt x="803484" y="449265"/>
                </a:lnTo>
                <a:lnTo>
                  <a:pt x="806196" y="402336"/>
                </a:lnTo>
                <a:lnTo>
                  <a:pt x="803484" y="355406"/>
                </a:lnTo>
                <a:lnTo>
                  <a:pt x="795550" y="310069"/>
                </a:lnTo>
                <a:lnTo>
                  <a:pt x="782696" y="266626"/>
                </a:lnTo>
                <a:lnTo>
                  <a:pt x="765225" y="225378"/>
                </a:lnTo>
                <a:lnTo>
                  <a:pt x="743439" y="186628"/>
                </a:lnTo>
                <a:lnTo>
                  <a:pt x="717641" y="150676"/>
                </a:lnTo>
                <a:lnTo>
                  <a:pt x="688133" y="117824"/>
                </a:lnTo>
                <a:lnTo>
                  <a:pt x="655217" y="88374"/>
                </a:lnTo>
                <a:lnTo>
                  <a:pt x="619196" y="62627"/>
                </a:lnTo>
                <a:lnTo>
                  <a:pt x="580372" y="40885"/>
                </a:lnTo>
                <a:lnTo>
                  <a:pt x="539048" y="23450"/>
                </a:lnTo>
                <a:lnTo>
                  <a:pt x="495526" y="10623"/>
                </a:lnTo>
                <a:lnTo>
                  <a:pt x="450108" y="2706"/>
                </a:lnTo>
                <a:lnTo>
                  <a:pt x="403098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5522976" y="3776471"/>
            <a:ext cx="1371600" cy="1377950"/>
          </a:xfrm>
          <a:custGeom>
            <a:avLst/>
            <a:gdLst/>
            <a:ahLst/>
            <a:cxnLst/>
            <a:rect l="l" t="t" r="r" b="b"/>
            <a:pathLst>
              <a:path w="685800" h="688975">
                <a:moveTo>
                  <a:pt x="342900" y="0"/>
                </a:moveTo>
                <a:lnTo>
                  <a:pt x="296375" y="3143"/>
                </a:lnTo>
                <a:lnTo>
                  <a:pt x="251751" y="12301"/>
                </a:lnTo>
                <a:lnTo>
                  <a:pt x="209436" y="27062"/>
                </a:lnTo>
                <a:lnTo>
                  <a:pt x="169841" y="47018"/>
                </a:lnTo>
                <a:lnTo>
                  <a:pt x="133373" y="71757"/>
                </a:lnTo>
                <a:lnTo>
                  <a:pt x="100441" y="100869"/>
                </a:lnTo>
                <a:lnTo>
                  <a:pt x="71454" y="133945"/>
                </a:lnTo>
                <a:lnTo>
                  <a:pt x="46820" y="170575"/>
                </a:lnTo>
                <a:lnTo>
                  <a:pt x="26949" y="210347"/>
                </a:lnTo>
                <a:lnTo>
                  <a:pt x="12250" y="252853"/>
                </a:lnTo>
                <a:lnTo>
                  <a:pt x="3130" y="297682"/>
                </a:lnTo>
                <a:lnTo>
                  <a:pt x="0" y="344424"/>
                </a:lnTo>
                <a:lnTo>
                  <a:pt x="3130" y="391165"/>
                </a:lnTo>
                <a:lnTo>
                  <a:pt x="12250" y="435994"/>
                </a:lnTo>
                <a:lnTo>
                  <a:pt x="26949" y="478500"/>
                </a:lnTo>
                <a:lnTo>
                  <a:pt x="46820" y="518272"/>
                </a:lnTo>
                <a:lnTo>
                  <a:pt x="71454" y="554902"/>
                </a:lnTo>
                <a:lnTo>
                  <a:pt x="100441" y="587978"/>
                </a:lnTo>
                <a:lnTo>
                  <a:pt x="133373" y="617090"/>
                </a:lnTo>
                <a:lnTo>
                  <a:pt x="169841" y="641829"/>
                </a:lnTo>
                <a:lnTo>
                  <a:pt x="209436" y="661785"/>
                </a:lnTo>
                <a:lnTo>
                  <a:pt x="251751" y="676546"/>
                </a:lnTo>
                <a:lnTo>
                  <a:pt x="296375" y="685704"/>
                </a:lnTo>
                <a:lnTo>
                  <a:pt x="342900" y="688847"/>
                </a:lnTo>
                <a:lnTo>
                  <a:pt x="389424" y="685704"/>
                </a:lnTo>
                <a:lnTo>
                  <a:pt x="434048" y="676546"/>
                </a:lnTo>
                <a:lnTo>
                  <a:pt x="476363" y="661785"/>
                </a:lnTo>
                <a:lnTo>
                  <a:pt x="515958" y="641829"/>
                </a:lnTo>
                <a:lnTo>
                  <a:pt x="552426" y="617090"/>
                </a:lnTo>
                <a:lnTo>
                  <a:pt x="585358" y="587978"/>
                </a:lnTo>
                <a:lnTo>
                  <a:pt x="614345" y="554902"/>
                </a:lnTo>
                <a:lnTo>
                  <a:pt x="638979" y="518272"/>
                </a:lnTo>
                <a:lnTo>
                  <a:pt x="658850" y="478500"/>
                </a:lnTo>
                <a:lnTo>
                  <a:pt x="673549" y="435994"/>
                </a:lnTo>
                <a:lnTo>
                  <a:pt x="682669" y="391165"/>
                </a:lnTo>
                <a:lnTo>
                  <a:pt x="685800" y="344424"/>
                </a:lnTo>
                <a:lnTo>
                  <a:pt x="682669" y="297682"/>
                </a:lnTo>
                <a:lnTo>
                  <a:pt x="673549" y="252853"/>
                </a:lnTo>
                <a:lnTo>
                  <a:pt x="658850" y="210347"/>
                </a:lnTo>
                <a:lnTo>
                  <a:pt x="638979" y="170575"/>
                </a:lnTo>
                <a:lnTo>
                  <a:pt x="614345" y="133945"/>
                </a:lnTo>
                <a:lnTo>
                  <a:pt x="585358" y="100869"/>
                </a:lnTo>
                <a:lnTo>
                  <a:pt x="552426" y="71757"/>
                </a:lnTo>
                <a:lnTo>
                  <a:pt x="515958" y="47018"/>
                </a:lnTo>
                <a:lnTo>
                  <a:pt x="476363" y="27062"/>
                </a:lnTo>
                <a:lnTo>
                  <a:pt x="434048" y="12301"/>
                </a:lnTo>
                <a:lnTo>
                  <a:pt x="389424" y="3143"/>
                </a:lnTo>
                <a:lnTo>
                  <a:pt x="34290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6054852" y="4102863"/>
            <a:ext cx="30988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dirty="0">
                <a:solidFill>
                  <a:srgbClr val="FFFFFF"/>
                </a:solidFill>
                <a:cs typeface="Calibri"/>
              </a:rPr>
              <a:t>2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5586476" y="6290563"/>
            <a:ext cx="3271520" cy="18710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That car’s identity is then  registered on the Bitcoin  Blockchain – the secure ledger  database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used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to record  transactions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over </a:t>
            </a:r>
            <a:r>
              <a:rPr sz="2000" dirty="0">
                <a:solidFill>
                  <a:srgbClr val="5F5F5F"/>
                </a:solidFill>
                <a:cs typeface="Calibri"/>
              </a:rPr>
              <a:t>broadly- 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distributed computer</a:t>
            </a:r>
            <a:r>
              <a:rPr sz="20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networks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9753600" y="3419854"/>
            <a:ext cx="3154680" cy="2091688"/>
          </a:xfrm>
          <a:custGeom>
            <a:avLst/>
            <a:gdLst/>
            <a:ahLst/>
            <a:cxnLst/>
            <a:rect l="l" t="t" r="r" b="b"/>
            <a:pathLst>
              <a:path w="1577339" h="1045844">
                <a:moveTo>
                  <a:pt x="1010158" y="0"/>
                </a:moveTo>
                <a:lnTo>
                  <a:pt x="1003702" y="2728"/>
                </a:lnTo>
                <a:lnTo>
                  <a:pt x="998045" y="9350"/>
                </a:lnTo>
                <a:lnTo>
                  <a:pt x="994030" y="17520"/>
                </a:lnTo>
                <a:lnTo>
                  <a:pt x="992504" y="24892"/>
                </a:lnTo>
                <a:lnTo>
                  <a:pt x="992504" y="174244"/>
                </a:lnTo>
                <a:lnTo>
                  <a:pt x="0" y="174244"/>
                </a:lnTo>
                <a:lnTo>
                  <a:pt x="274700" y="431419"/>
                </a:lnTo>
                <a:lnTo>
                  <a:pt x="306816" y="473979"/>
                </a:lnTo>
                <a:lnTo>
                  <a:pt x="319024" y="522732"/>
                </a:lnTo>
                <a:lnTo>
                  <a:pt x="315831" y="547483"/>
                </a:lnTo>
                <a:lnTo>
                  <a:pt x="306816" y="571484"/>
                </a:lnTo>
                <a:lnTo>
                  <a:pt x="292824" y="593937"/>
                </a:lnTo>
                <a:lnTo>
                  <a:pt x="274700" y="614045"/>
                </a:lnTo>
                <a:lnTo>
                  <a:pt x="0" y="871220"/>
                </a:lnTo>
                <a:lnTo>
                  <a:pt x="992504" y="871220"/>
                </a:lnTo>
                <a:lnTo>
                  <a:pt x="992504" y="1020572"/>
                </a:lnTo>
                <a:lnTo>
                  <a:pt x="994030" y="1027943"/>
                </a:lnTo>
                <a:lnTo>
                  <a:pt x="998045" y="1036113"/>
                </a:lnTo>
                <a:lnTo>
                  <a:pt x="1003702" y="1042735"/>
                </a:lnTo>
                <a:lnTo>
                  <a:pt x="1010158" y="1045464"/>
                </a:lnTo>
                <a:lnTo>
                  <a:pt x="1016962" y="1045204"/>
                </a:lnTo>
                <a:lnTo>
                  <a:pt x="1559560" y="555879"/>
                </a:lnTo>
                <a:lnTo>
                  <a:pt x="1577339" y="522732"/>
                </a:lnTo>
                <a:lnTo>
                  <a:pt x="1577062" y="516391"/>
                </a:lnTo>
                <a:lnTo>
                  <a:pt x="1045590" y="16637"/>
                </a:lnTo>
                <a:lnTo>
                  <a:pt x="1016962" y="259"/>
                </a:lnTo>
                <a:lnTo>
                  <a:pt x="1010158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9268969" y="3544822"/>
            <a:ext cx="1847850" cy="1841500"/>
          </a:xfrm>
          <a:custGeom>
            <a:avLst/>
            <a:gdLst/>
            <a:ahLst/>
            <a:cxnLst/>
            <a:rect l="l" t="t" r="r" b="b"/>
            <a:pathLst>
              <a:path w="923925" h="920750">
                <a:moveTo>
                  <a:pt x="461771" y="0"/>
                </a:moveTo>
                <a:lnTo>
                  <a:pt x="414560" y="2376"/>
                </a:lnTo>
                <a:lnTo>
                  <a:pt x="368712" y="9353"/>
                </a:lnTo>
                <a:lnTo>
                  <a:pt x="324460" y="20697"/>
                </a:lnTo>
                <a:lnTo>
                  <a:pt x="282035" y="36177"/>
                </a:lnTo>
                <a:lnTo>
                  <a:pt x="241670" y="55561"/>
                </a:lnTo>
                <a:lnTo>
                  <a:pt x="203596" y="78619"/>
                </a:lnTo>
                <a:lnTo>
                  <a:pt x="168047" y="105117"/>
                </a:lnTo>
                <a:lnTo>
                  <a:pt x="135254" y="134826"/>
                </a:lnTo>
                <a:lnTo>
                  <a:pt x="105450" y="167512"/>
                </a:lnTo>
                <a:lnTo>
                  <a:pt x="78866" y="202945"/>
                </a:lnTo>
                <a:lnTo>
                  <a:pt x="55736" y="240893"/>
                </a:lnTo>
                <a:lnTo>
                  <a:pt x="36290" y="281124"/>
                </a:lnTo>
                <a:lnTo>
                  <a:pt x="20761" y="323406"/>
                </a:lnTo>
                <a:lnTo>
                  <a:pt x="9382" y="367509"/>
                </a:lnTo>
                <a:lnTo>
                  <a:pt x="2384" y="413200"/>
                </a:lnTo>
                <a:lnTo>
                  <a:pt x="0" y="460248"/>
                </a:lnTo>
                <a:lnTo>
                  <a:pt x="2384" y="507295"/>
                </a:lnTo>
                <a:lnTo>
                  <a:pt x="9382" y="552986"/>
                </a:lnTo>
                <a:lnTo>
                  <a:pt x="20761" y="597089"/>
                </a:lnTo>
                <a:lnTo>
                  <a:pt x="36290" y="639371"/>
                </a:lnTo>
                <a:lnTo>
                  <a:pt x="55736" y="679602"/>
                </a:lnTo>
                <a:lnTo>
                  <a:pt x="78866" y="717550"/>
                </a:lnTo>
                <a:lnTo>
                  <a:pt x="105450" y="752983"/>
                </a:lnTo>
                <a:lnTo>
                  <a:pt x="135254" y="785669"/>
                </a:lnTo>
                <a:lnTo>
                  <a:pt x="168047" y="815378"/>
                </a:lnTo>
                <a:lnTo>
                  <a:pt x="203596" y="841876"/>
                </a:lnTo>
                <a:lnTo>
                  <a:pt x="241670" y="864934"/>
                </a:lnTo>
                <a:lnTo>
                  <a:pt x="282035" y="884318"/>
                </a:lnTo>
                <a:lnTo>
                  <a:pt x="324460" y="899798"/>
                </a:lnTo>
                <a:lnTo>
                  <a:pt x="368712" y="911142"/>
                </a:lnTo>
                <a:lnTo>
                  <a:pt x="414560" y="918119"/>
                </a:lnTo>
                <a:lnTo>
                  <a:pt x="461771" y="920495"/>
                </a:lnTo>
                <a:lnTo>
                  <a:pt x="508983" y="918119"/>
                </a:lnTo>
                <a:lnTo>
                  <a:pt x="554831" y="911142"/>
                </a:lnTo>
                <a:lnTo>
                  <a:pt x="599083" y="899798"/>
                </a:lnTo>
                <a:lnTo>
                  <a:pt x="641508" y="884318"/>
                </a:lnTo>
                <a:lnTo>
                  <a:pt x="681873" y="864934"/>
                </a:lnTo>
                <a:lnTo>
                  <a:pt x="719947" y="841876"/>
                </a:lnTo>
                <a:lnTo>
                  <a:pt x="755496" y="815378"/>
                </a:lnTo>
                <a:lnTo>
                  <a:pt x="788288" y="785669"/>
                </a:lnTo>
                <a:lnTo>
                  <a:pt x="818093" y="752983"/>
                </a:lnTo>
                <a:lnTo>
                  <a:pt x="844676" y="717550"/>
                </a:lnTo>
                <a:lnTo>
                  <a:pt x="867807" y="679602"/>
                </a:lnTo>
                <a:lnTo>
                  <a:pt x="887253" y="639371"/>
                </a:lnTo>
                <a:lnTo>
                  <a:pt x="902782" y="597089"/>
                </a:lnTo>
                <a:lnTo>
                  <a:pt x="914161" y="552986"/>
                </a:lnTo>
                <a:lnTo>
                  <a:pt x="921159" y="507295"/>
                </a:lnTo>
                <a:lnTo>
                  <a:pt x="923543" y="460248"/>
                </a:lnTo>
                <a:lnTo>
                  <a:pt x="921159" y="413200"/>
                </a:lnTo>
                <a:lnTo>
                  <a:pt x="914161" y="367509"/>
                </a:lnTo>
                <a:lnTo>
                  <a:pt x="902782" y="323406"/>
                </a:lnTo>
                <a:lnTo>
                  <a:pt x="887253" y="281124"/>
                </a:lnTo>
                <a:lnTo>
                  <a:pt x="867807" y="240893"/>
                </a:lnTo>
                <a:lnTo>
                  <a:pt x="844677" y="202945"/>
                </a:lnTo>
                <a:lnTo>
                  <a:pt x="818093" y="167512"/>
                </a:lnTo>
                <a:lnTo>
                  <a:pt x="788289" y="134826"/>
                </a:lnTo>
                <a:lnTo>
                  <a:pt x="755496" y="105117"/>
                </a:lnTo>
                <a:lnTo>
                  <a:pt x="719947" y="78619"/>
                </a:lnTo>
                <a:lnTo>
                  <a:pt x="681873" y="55561"/>
                </a:lnTo>
                <a:lnTo>
                  <a:pt x="641508" y="36177"/>
                </a:lnTo>
                <a:lnTo>
                  <a:pt x="599083" y="20697"/>
                </a:lnTo>
                <a:lnTo>
                  <a:pt x="554831" y="9353"/>
                </a:lnTo>
                <a:lnTo>
                  <a:pt x="508983" y="2376"/>
                </a:lnTo>
                <a:lnTo>
                  <a:pt x="461771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9384792" y="3660646"/>
            <a:ext cx="1612900" cy="1610360"/>
          </a:xfrm>
          <a:custGeom>
            <a:avLst/>
            <a:gdLst/>
            <a:ahLst/>
            <a:cxnLst/>
            <a:rect l="l" t="t" r="r" b="b"/>
            <a:pathLst>
              <a:path w="806450" h="805180">
                <a:moveTo>
                  <a:pt x="403098" y="0"/>
                </a:moveTo>
                <a:lnTo>
                  <a:pt x="356087" y="2706"/>
                </a:lnTo>
                <a:lnTo>
                  <a:pt x="310669" y="10623"/>
                </a:lnTo>
                <a:lnTo>
                  <a:pt x="267147" y="23450"/>
                </a:lnTo>
                <a:lnTo>
                  <a:pt x="225823" y="40885"/>
                </a:lnTo>
                <a:lnTo>
                  <a:pt x="186999" y="62627"/>
                </a:lnTo>
                <a:lnTo>
                  <a:pt x="150978" y="88374"/>
                </a:lnTo>
                <a:lnTo>
                  <a:pt x="118062" y="117824"/>
                </a:lnTo>
                <a:lnTo>
                  <a:pt x="88554" y="150676"/>
                </a:lnTo>
                <a:lnTo>
                  <a:pt x="62756" y="186628"/>
                </a:lnTo>
                <a:lnTo>
                  <a:pt x="40970" y="225378"/>
                </a:lnTo>
                <a:lnTo>
                  <a:pt x="23499" y="266626"/>
                </a:lnTo>
                <a:lnTo>
                  <a:pt x="10645" y="310069"/>
                </a:lnTo>
                <a:lnTo>
                  <a:pt x="2711" y="355406"/>
                </a:lnTo>
                <a:lnTo>
                  <a:pt x="0" y="402336"/>
                </a:lnTo>
                <a:lnTo>
                  <a:pt x="2711" y="449265"/>
                </a:lnTo>
                <a:lnTo>
                  <a:pt x="10645" y="494602"/>
                </a:lnTo>
                <a:lnTo>
                  <a:pt x="23499" y="538045"/>
                </a:lnTo>
                <a:lnTo>
                  <a:pt x="40970" y="579293"/>
                </a:lnTo>
                <a:lnTo>
                  <a:pt x="62756" y="618043"/>
                </a:lnTo>
                <a:lnTo>
                  <a:pt x="88554" y="653995"/>
                </a:lnTo>
                <a:lnTo>
                  <a:pt x="118062" y="686847"/>
                </a:lnTo>
                <a:lnTo>
                  <a:pt x="150978" y="716297"/>
                </a:lnTo>
                <a:lnTo>
                  <a:pt x="186999" y="742044"/>
                </a:lnTo>
                <a:lnTo>
                  <a:pt x="225823" y="763786"/>
                </a:lnTo>
                <a:lnTo>
                  <a:pt x="267147" y="781221"/>
                </a:lnTo>
                <a:lnTo>
                  <a:pt x="310669" y="794048"/>
                </a:lnTo>
                <a:lnTo>
                  <a:pt x="356087" y="801965"/>
                </a:lnTo>
                <a:lnTo>
                  <a:pt x="403098" y="804671"/>
                </a:lnTo>
                <a:lnTo>
                  <a:pt x="450108" y="801965"/>
                </a:lnTo>
                <a:lnTo>
                  <a:pt x="495526" y="794048"/>
                </a:lnTo>
                <a:lnTo>
                  <a:pt x="539048" y="781221"/>
                </a:lnTo>
                <a:lnTo>
                  <a:pt x="580372" y="763786"/>
                </a:lnTo>
                <a:lnTo>
                  <a:pt x="619196" y="742044"/>
                </a:lnTo>
                <a:lnTo>
                  <a:pt x="655217" y="716297"/>
                </a:lnTo>
                <a:lnTo>
                  <a:pt x="688133" y="686847"/>
                </a:lnTo>
                <a:lnTo>
                  <a:pt x="717641" y="653995"/>
                </a:lnTo>
                <a:lnTo>
                  <a:pt x="743439" y="618043"/>
                </a:lnTo>
                <a:lnTo>
                  <a:pt x="765225" y="579293"/>
                </a:lnTo>
                <a:lnTo>
                  <a:pt x="782696" y="538045"/>
                </a:lnTo>
                <a:lnTo>
                  <a:pt x="795550" y="494602"/>
                </a:lnTo>
                <a:lnTo>
                  <a:pt x="803484" y="449265"/>
                </a:lnTo>
                <a:lnTo>
                  <a:pt x="806195" y="402336"/>
                </a:lnTo>
                <a:lnTo>
                  <a:pt x="803484" y="355406"/>
                </a:lnTo>
                <a:lnTo>
                  <a:pt x="795550" y="310069"/>
                </a:lnTo>
                <a:lnTo>
                  <a:pt x="782696" y="266626"/>
                </a:lnTo>
                <a:lnTo>
                  <a:pt x="765225" y="225378"/>
                </a:lnTo>
                <a:lnTo>
                  <a:pt x="743439" y="186628"/>
                </a:lnTo>
                <a:lnTo>
                  <a:pt x="717641" y="150676"/>
                </a:lnTo>
                <a:lnTo>
                  <a:pt x="688133" y="117824"/>
                </a:lnTo>
                <a:lnTo>
                  <a:pt x="655217" y="88374"/>
                </a:lnTo>
                <a:lnTo>
                  <a:pt x="619196" y="62627"/>
                </a:lnTo>
                <a:lnTo>
                  <a:pt x="580372" y="40885"/>
                </a:lnTo>
                <a:lnTo>
                  <a:pt x="539048" y="23450"/>
                </a:lnTo>
                <a:lnTo>
                  <a:pt x="495526" y="10623"/>
                </a:lnTo>
                <a:lnTo>
                  <a:pt x="450108" y="2706"/>
                </a:lnTo>
                <a:lnTo>
                  <a:pt x="403098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9506710" y="3776471"/>
            <a:ext cx="1371600" cy="1377950"/>
          </a:xfrm>
          <a:custGeom>
            <a:avLst/>
            <a:gdLst/>
            <a:ahLst/>
            <a:cxnLst/>
            <a:rect l="l" t="t" r="r" b="b"/>
            <a:pathLst>
              <a:path w="685800" h="688975">
                <a:moveTo>
                  <a:pt x="342900" y="0"/>
                </a:moveTo>
                <a:lnTo>
                  <a:pt x="296375" y="3143"/>
                </a:lnTo>
                <a:lnTo>
                  <a:pt x="251751" y="12301"/>
                </a:lnTo>
                <a:lnTo>
                  <a:pt x="209436" y="27062"/>
                </a:lnTo>
                <a:lnTo>
                  <a:pt x="169841" y="47018"/>
                </a:lnTo>
                <a:lnTo>
                  <a:pt x="133373" y="71757"/>
                </a:lnTo>
                <a:lnTo>
                  <a:pt x="100441" y="100869"/>
                </a:lnTo>
                <a:lnTo>
                  <a:pt x="71454" y="133945"/>
                </a:lnTo>
                <a:lnTo>
                  <a:pt x="46820" y="170575"/>
                </a:lnTo>
                <a:lnTo>
                  <a:pt x="26949" y="210347"/>
                </a:lnTo>
                <a:lnTo>
                  <a:pt x="12250" y="252853"/>
                </a:lnTo>
                <a:lnTo>
                  <a:pt x="3130" y="297682"/>
                </a:lnTo>
                <a:lnTo>
                  <a:pt x="0" y="344424"/>
                </a:lnTo>
                <a:lnTo>
                  <a:pt x="3130" y="391165"/>
                </a:lnTo>
                <a:lnTo>
                  <a:pt x="12250" y="435994"/>
                </a:lnTo>
                <a:lnTo>
                  <a:pt x="26949" y="478500"/>
                </a:lnTo>
                <a:lnTo>
                  <a:pt x="46820" y="518272"/>
                </a:lnTo>
                <a:lnTo>
                  <a:pt x="71454" y="554902"/>
                </a:lnTo>
                <a:lnTo>
                  <a:pt x="100441" y="587978"/>
                </a:lnTo>
                <a:lnTo>
                  <a:pt x="133373" y="617090"/>
                </a:lnTo>
                <a:lnTo>
                  <a:pt x="169841" y="641829"/>
                </a:lnTo>
                <a:lnTo>
                  <a:pt x="209436" y="661785"/>
                </a:lnTo>
                <a:lnTo>
                  <a:pt x="251751" y="676546"/>
                </a:lnTo>
                <a:lnTo>
                  <a:pt x="296375" y="685704"/>
                </a:lnTo>
                <a:lnTo>
                  <a:pt x="342900" y="688847"/>
                </a:lnTo>
                <a:lnTo>
                  <a:pt x="389424" y="685704"/>
                </a:lnTo>
                <a:lnTo>
                  <a:pt x="434048" y="676546"/>
                </a:lnTo>
                <a:lnTo>
                  <a:pt x="476363" y="661785"/>
                </a:lnTo>
                <a:lnTo>
                  <a:pt x="515958" y="641829"/>
                </a:lnTo>
                <a:lnTo>
                  <a:pt x="552426" y="617090"/>
                </a:lnTo>
                <a:lnTo>
                  <a:pt x="585358" y="587978"/>
                </a:lnTo>
                <a:lnTo>
                  <a:pt x="614345" y="554902"/>
                </a:lnTo>
                <a:lnTo>
                  <a:pt x="638979" y="518272"/>
                </a:lnTo>
                <a:lnTo>
                  <a:pt x="658850" y="478500"/>
                </a:lnTo>
                <a:lnTo>
                  <a:pt x="673549" y="435994"/>
                </a:lnTo>
                <a:lnTo>
                  <a:pt x="682669" y="391165"/>
                </a:lnTo>
                <a:lnTo>
                  <a:pt x="685800" y="344424"/>
                </a:lnTo>
                <a:lnTo>
                  <a:pt x="682669" y="297682"/>
                </a:lnTo>
                <a:lnTo>
                  <a:pt x="673549" y="252853"/>
                </a:lnTo>
                <a:lnTo>
                  <a:pt x="658850" y="210347"/>
                </a:lnTo>
                <a:lnTo>
                  <a:pt x="638979" y="170575"/>
                </a:lnTo>
                <a:lnTo>
                  <a:pt x="614345" y="133945"/>
                </a:lnTo>
                <a:lnTo>
                  <a:pt x="585358" y="100869"/>
                </a:lnTo>
                <a:lnTo>
                  <a:pt x="552426" y="71757"/>
                </a:lnTo>
                <a:lnTo>
                  <a:pt x="515958" y="47018"/>
                </a:lnTo>
                <a:lnTo>
                  <a:pt x="476363" y="27062"/>
                </a:lnTo>
                <a:lnTo>
                  <a:pt x="434048" y="12301"/>
                </a:lnTo>
                <a:lnTo>
                  <a:pt x="389424" y="3143"/>
                </a:lnTo>
                <a:lnTo>
                  <a:pt x="3429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10037318" y="4011320"/>
            <a:ext cx="30988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4000" b="1" dirty="0">
                <a:solidFill>
                  <a:srgbClr val="FFFFFF"/>
                </a:solidFill>
                <a:cs typeface="Calibri"/>
              </a:rPr>
              <a:t>3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0"/>
          <p:cNvSpPr txBox="1"/>
          <p:nvPr/>
        </p:nvSpPr>
        <p:spPr>
          <a:xfrm>
            <a:off x="9569195" y="6290562"/>
            <a:ext cx="3442970" cy="18710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spc="-20" dirty="0">
                <a:solidFill>
                  <a:srgbClr val="5F5F5F"/>
                </a:solidFill>
                <a:cs typeface="Calibri"/>
              </a:rPr>
              <a:t>From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the driver’s seat, the  customer then chooses the lease  options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for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the car – low, mid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or 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high mileage, for example and 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DocuSigns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the leasing contract  right there and</a:t>
            </a:r>
            <a:r>
              <a:rPr sz="200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then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21"/>
          <p:cNvSpPr/>
          <p:nvPr/>
        </p:nvSpPr>
        <p:spPr>
          <a:xfrm>
            <a:off x="13737336" y="3419854"/>
            <a:ext cx="3154680" cy="2091688"/>
          </a:xfrm>
          <a:custGeom>
            <a:avLst/>
            <a:gdLst/>
            <a:ahLst/>
            <a:cxnLst/>
            <a:rect l="l" t="t" r="r" b="b"/>
            <a:pathLst>
              <a:path w="1577340" h="1045844">
                <a:moveTo>
                  <a:pt x="1010157" y="0"/>
                </a:moveTo>
                <a:lnTo>
                  <a:pt x="1003702" y="2728"/>
                </a:lnTo>
                <a:lnTo>
                  <a:pt x="998045" y="9350"/>
                </a:lnTo>
                <a:lnTo>
                  <a:pt x="994030" y="17520"/>
                </a:lnTo>
                <a:lnTo>
                  <a:pt x="992504" y="24892"/>
                </a:lnTo>
                <a:lnTo>
                  <a:pt x="992504" y="174244"/>
                </a:lnTo>
                <a:lnTo>
                  <a:pt x="0" y="174244"/>
                </a:lnTo>
                <a:lnTo>
                  <a:pt x="274700" y="431419"/>
                </a:lnTo>
                <a:lnTo>
                  <a:pt x="306816" y="473979"/>
                </a:lnTo>
                <a:lnTo>
                  <a:pt x="319024" y="522732"/>
                </a:lnTo>
                <a:lnTo>
                  <a:pt x="315831" y="547483"/>
                </a:lnTo>
                <a:lnTo>
                  <a:pt x="306816" y="571484"/>
                </a:lnTo>
                <a:lnTo>
                  <a:pt x="292824" y="593937"/>
                </a:lnTo>
                <a:lnTo>
                  <a:pt x="274700" y="614045"/>
                </a:lnTo>
                <a:lnTo>
                  <a:pt x="0" y="871220"/>
                </a:lnTo>
                <a:lnTo>
                  <a:pt x="992504" y="871220"/>
                </a:lnTo>
                <a:lnTo>
                  <a:pt x="992504" y="1020572"/>
                </a:lnTo>
                <a:lnTo>
                  <a:pt x="994030" y="1027943"/>
                </a:lnTo>
                <a:lnTo>
                  <a:pt x="998045" y="1036113"/>
                </a:lnTo>
                <a:lnTo>
                  <a:pt x="1003702" y="1042735"/>
                </a:lnTo>
                <a:lnTo>
                  <a:pt x="1010157" y="1045464"/>
                </a:lnTo>
                <a:lnTo>
                  <a:pt x="1016962" y="1045204"/>
                </a:lnTo>
                <a:lnTo>
                  <a:pt x="1559559" y="555879"/>
                </a:lnTo>
                <a:lnTo>
                  <a:pt x="1577339" y="522732"/>
                </a:lnTo>
                <a:lnTo>
                  <a:pt x="1577062" y="516391"/>
                </a:lnTo>
                <a:lnTo>
                  <a:pt x="1045590" y="16637"/>
                </a:lnTo>
                <a:lnTo>
                  <a:pt x="1016962" y="259"/>
                </a:lnTo>
                <a:lnTo>
                  <a:pt x="1010157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22"/>
          <p:cNvSpPr/>
          <p:nvPr/>
        </p:nvSpPr>
        <p:spPr>
          <a:xfrm>
            <a:off x="13249657" y="3544822"/>
            <a:ext cx="1847850" cy="1841500"/>
          </a:xfrm>
          <a:custGeom>
            <a:avLst/>
            <a:gdLst/>
            <a:ahLst/>
            <a:cxnLst/>
            <a:rect l="l" t="t" r="r" b="b"/>
            <a:pathLst>
              <a:path w="923925" h="920750">
                <a:moveTo>
                  <a:pt x="461772" y="0"/>
                </a:moveTo>
                <a:lnTo>
                  <a:pt x="414560" y="2376"/>
                </a:lnTo>
                <a:lnTo>
                  <a:pt x="368712" y="9353"/>
                </a:lnTo>
                <a:lnTo>
                  <a:pt x="324460" y="20697"/>
                </a:lnTo>
                <a:lnTo>
                  <a:pt x="282035" y="36177"/>
                </a:lnTo>
                <a:lnTo>
                  <a:pt x="241670" y="55561"/>
                </a:lnTo>
                <a:lnTo>
                  <a:pt x="203596" y="78619"/>
                </a:lnTo>
                <a:lnTo>
                  <a:pt x="168047" y="105117"/>
                </a:lnTo>
                <a:lnTo>
                  <a:pt x="135254" y="134826"/>
                </a:lnTo>
                <a:lnTo>
                  <a:pt x="105450" y="167512"/>
                </a:lnTo>
                <a:lnTo>
                  <a:pt x="78867" y="202945"/>
                </a:lnTo>
                <a:lnTo>
                  <a:pt x="55736" y="240893"/>
                </a:lnTo>
                <a:lnTo>
                  <a:pt x="36290" y="281124"/>
                </a:lnTo>
                <a:lnTo>
                  <a:pt x="20761" y="323406"/>
                </a:lnTo>
                <a:lnTo>
                  <a:pt x="9382" y="367509"/>
                </a:lnTo>
                <a:lnTo>
                  <a:pt x="2384" y="413200"/>
                </a:lnTo>
                <a:lnTo>
                  <a:pt x="0" y="460248"/>
                </a:lnTo>
                <a:lnTo>
                  <a:pt x="2384" y="507295"/>
                </a:lnTo>
                <a:lnTo>
                  <a:pt x="9382" y="552986"/>
                </a:lnTo>
                <a:lnTo>
                  <a:pt x="20761" y="597089"/>
                </a:lnTo>
                <a:lnTo>
                  <a:pt x="36290" y="639371"/>
                </a:lnTo>
                <a:lnTo>
                  <a:pt x="55736" y="679602"/>
                </a:lnTo>
                <a:lnTo>
                  <a:pt x="78867" y="717550"/>
                </a:lnTo>
                <a:lnTo>
                  <a:pt x="105450" y="752983"/>
                </a:lnTo>
                <a:lnTo>
                  <a:pt x="135255" y="785669"/>
                </a:lnTo>
                <a:lnTo>
                  <a:pt x="168047" y="815378"/>
                </a:lnTo>
                <a:lnTo>
                  <a:pt x="203596" y="841876"/>
                </a:lnTo>
                <a:lnTo>
                  <a:pt x="241670" y="864934"/>
                </a:lnTo>
                <a:lnTo>
                  <a:pt x="282035" y="884318"/>
                </a:lnTo>
                <a:lnTo>
                  <a:pt x="324460" y="899798"/>
                </a:lnTo>
                <a:lnTo>
                  <a:pt x="368712" y="911142"/>
                </a:lnTo>
                <a:lnTo>
                  <a:pt x="414560" y="918119"/>
                </a:lnTo>
                <a:lnTo>
                  <a:pt x="461772" y="920495"/>
                </a:lnTo>
                <a:lnTo>
                  <a:pt x="508983" y="918119"/>
                </a:lnTo>
                <a:lnTo>
                  <a:pt x="554831" y="911142"/>
                </a:lnTo>
                <a:lnTo>
                  <a:pt x="599083" y="899798"/>
                </a:lnTo>
                <a:lnTo>
                  <a:pt x="641508" y="884318"/>
                </a:lnTo>
                <a:lnTo>
                  <a:pt x="681873" y="864934"/>
                </a:lnTo>
                <a:lnTo>
                  <a:pt x="719947" y="841876"/>
                </a:lnTo>
                <a:lnTo>
                  <a:pt x="755496" y="815378"/>
                </a:lnTo>
                <a:lnTo>
                  <a:pt x="788289" y="785669"/>
                </a:lnTo>
                <a:lnTo>
                  <a:pt x="818093" y="752983"/>
                </a:lnTo>
                <a:lnTo>
                  <a:pt x="844676" y="717550"/>
                </a:lnTo>
                <a:lnTo>
                  <a:pt x="867807" y="679602"/>
                </a:lnTo>
                <a:lnTo>
                  <a:pt x="887253" y="639371"/>
                </a:lnTo>
                <a:lnTo>
                  <a:pt x="902782" y="597089"/>
                </a:lnTo>
                <a:lnTo>
                  <a:pt x="914161" y="552986"/>
                </a:lnTo>
                <a:lnTo>
                  <a:pt x="921159" y="507295"/>
                </a:lnTo>
                <a:lnTo>
                  <a:pt x="923544" y="460248"/>
                </a:lnTo>
                <a:lnTo>
                  <a:pt x="921159" y="413200"/>
                </a:lnTo>
                <a:lnTo>
                  <a:pt x="914161" y="367509"/>
                </a:lnTo>
                <a:lnTo>
                  <a:pt x="902782" y="323406"/>
                </a:lnTo>
                <a:lnTo>
                  <a:pt x="887253" y="281124"/>
                </a:lnTo>
                <a:lnTo>
                  <a:pt x="867807" y="240893"/>
                </a:lnTo>
                <a:lnTo>
                  <a:pt x="844676" y="202945"/>
                </a:lnTo>
                <a:lnTo>
                  <a:pt x="818093" y="167512"/>
                </a:lnTo>
                <a:lnTo>
                  <a:pt x="788288" y="134826"/>
                </a:lnTo>
                <a:lnTo>
                  <a:pt x="755496" y="105117"/>
                </a:lnTo>
                <a:lnTo>
                  <a:pt x="719947" y="78619"/>
                </a:lnTo>
                <a:lnTo>
                  <a:pt x="681873" y="55561"/>
                </a:lnTo>
                <a:lnTo>
                  <a:pt x="641508" y="36177"/>
                </a:lnTo>
                <a:lnTo>
                  <a:pt x="599083" y="20697"/>
                </a:lnTo>
                <a:lnTo>
                  <a:pt x="554831" y="9353"/>
                </a:lnTo>
                <a:lnTo>
                  <a:pt x="508983" y="2376"/>
                </a:lnTo>
                <a:lnTo>
                  <a:pt x="461772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23"/>
          <p:cNvSpPr/>
          <p:nvPr/>
        </p:nvSpPr>
        <p:spPr>
          <a:xfrm>
            <a:off x="13368528" y="3660646"/>
            <a:ext cx="1612900" cy="1610360"/>
          </a:xfrm>
          <a:custGeom>
            <a:avLst/>
            <a:gdLst/>
            <a:ahLst/>
            <a:cxnLst/>
            <a:rect l="l" t="t" r="r" b="b"/>
            <a:pathLst>
              <a:path w="806450" h="805180">
                <a:moveTo>
                  <a:pt x="403097" y="0"/>
                </a:moveTo>
                <a:lnTo>
                  <a:pt x="356087" y="2706"/>
                </a:lnTo>
                <a:lnTo>
                  <a:pt x="310669" y="10623"/>
                </a:lnTo>
                <a:lnTo>
                  <a:pt x="267147" y="23450"/>
                </a:lnTo>
                <a:lnTo>
                  <a:pt x="225823" y="40885"/>
                </a:lnTo>
                <a:lnTo>
                  <a:pt x="186999" y="62627"/>
                </a:lnTo>
                <a:lnTo>
                  <a:pt x="150978" y="88374"/>
                </a:lnTo>
                <a:lnTo>
                  <a:pt x="118062" y="117824"/>
                </a:lnTo>
                <a:lnTo>
                  <a:pt x="88554" y="150676"/>
                </a:lnTo>
                <a:lnTo>
                  <a:pt x="62756" y="186628"/>
                </a:lnTo>
                <a:lnTo>
                  <a:pt x="40970" y="225378"/>
                </a:lnTo>
                <a:lnTo>
                  <a:pt x="23499" y="266626"/>
                </a:lnTo>
                <a:lnTo>
                  <a:pt x="10645" y="310069"/>
                </a:lnTo>
                <a:lnTo>
                  <a:pt x="2711" y="355406"/>
                </a:lnTo>
                <a:lnTo>
                  <a:pt x="0" y="402336"/>
                </a:lnTo>
                <a:lnTo>
                  <a:pt x="2711" y="449265"/>
                </a:lnTo>
                <a:lnTo>
                  <a:pt x="10645" y="494602"/>
                </a:lnTo>
                <a:lnTo>
                  <a:pt x="23499" y="538045"/>
                </a:lnTo>
                <a:lnTo>
                  <a:pt x="40970" y="579293"/>
                </a:lnTo>
                <a:lnTo>
                  <a:pt x="62756" y="618043"/>
                </a:lnTo>
                <a:lnTo>
                  <a:pt x="88554" y="653995"/>
                </a:lnTo>
                <a:lnTo>
                  <a:pt x="118062" y="686847"/>
                </a:lnTo>
                <a:lnTo>
                  <a:pt x="150978" y="716297"/>
                </a:lnTo>
                <a:lnTo>
                  <a:pt x="186999" y="742044"/>
                </a:lnTo>
                <a:lnTo>
                  <a:pt x="225823" y="763786"/>
                </a:lnTo>
                <a:lnTo>
                  <a:pt x="267147" y="781221"/>
                </a:lnTo>
                <a:lnTo>
                  <a:pt x="310669" y="794048"/>
                </a:lnTo>
                <a:lnTo>
                  <a:pt x="356087" y="801965"/>
                </a:lnTo>
                <a:lnTo>
                  <a:pt x="403097" y="804671"/>
                </a:lnTo>
                <a:lnTo>
                  <a:pt x="450108" y="801965"/>
                </a:lnTo>
                <a:lnTo>
                  <a:pt x="495526" y="794048"/>
                </a:lnTo>
                <a:lnTo>
                  <a:pt x="539048" y="781221"/>
                </a:lnTo>
                <a:lnTo>
                  <a:pt x="580372" y="763786"/>
                </a:lnTo>
                <a:lnTo>
                  <a:pt x="619196" y="742044"/>
                </a:lnTo>
                <a:lnTo>
                  <a:pt x="655217" y="716297"/>
                </a:lnTo>
                <a:lnTo>
                  <a:pt x="688133" y="686847"/>
                </a:lnTo>
                <a:lnTo>
                  <a:pt x="717641" y="653995"/>
                </a:lnTo>
                <a:lnTo>
                  <a:pt x="743439" y="618043"/>
                </a:lnTo>
                <a:lnTo>
                  <a:pt x="765225" y="579293"/>
                </a:lnTo>
                <a:lnTo>
                  <a:pt x="782696" y="538045"/>
                </a:lnTo>
                <a:lnTo>
                  <a:pt x="795550" y="494602"/>
                </a:lnTo>
                <a:lnTo>
                  <a:pt x="803484" y="449265"/>
                </a:lnTo>
                <a:lnTo>
                  <a:pt x="806195" y="402336"/>
                </a:lnTo>
                <a:lnTo>
                  <a:pt x="803484" y="355406"/>
                </a:lnTo>
                <a:lnTo>
                  <a:pt x="795550" y="310069"/>
                </a:lnTo>
                <a:lnTo>
                  <a:pt x="782696" y="266626"/>
                </a:lnTo>
                <a:lnTo>
                  <a:pt x="765225" y="225378"/>
                </a:lnTo>
                <a:lnTo>
                  <a:pt x="743439" y="186628"/>
                </a:lnTo>
                <a:lnTo>
                  <a:pt x="717641" y="150676"/>
                </a:lnTo>
                <a:lnTo>
                  <a:pt x="688133" y="117824"/>
                </a:lnTo>
                <a:lnTo>
                  <a:pt x="655217" y="88374"/>
                </a:lnTo>
                <a:lnTo>
                  <a:pt x="619196" y="62627"/>
                </a:lnTo>
                <a:lnTo>
                  <a:pt x="580372" y="40885"/>
                </a:lnTo>
                <a:lnTo>
                  <a:pt x="539048" y="23450"/>
                </a:lnTo>
                <a:lnTo>
                  <a:pt x="495526" y="10623"/>
                </a:lnTo>
                <a:lnTo>
                  <a:pt x="450108" y="2706"/>
                </a:lnTo>
                <a:lnTo>
                  <a:pt x="403097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24"/>
          <p:cNvSpPr/>
          <p:nvPr/>
        </p:nvSpPr>
        <p:spPr>
          <a:xfrm>
            <a:off x="13487400" y="3776471"/>
            <a:ext cx="1371600" cy="1377950"/>
          </a:xfrm>
          <a:custGeom>
            <a:avLst/>
            <a:gdLst/>
            <a:ahLst/>
            <a:cxnLst/>
            <a:rect l="l" t="t" r="r" b="b"/>
            <a:pathLst>
              <a:path w="685800" h="688975">
                <a:moveTo>
                  <a:pt x="342900" y="0"/>
                </a:moveTo>
                <a:lnTo>
                  <a:pt x="296375" y="3143"/>
                </a:lnTo>
                <a:lnTo>
                  <a:pt x="251751" y="12301"/>
                </a:lnTo>
                <a:lnTo>
                  <a:pt x="209436" y="27062"/>
                </a:lnTo>
                <a:lnTo>
                  <a:pt x="169841" y="47018"/>
                </a:lnTo>
                <a:lnTo>
                  <a:pt x="133373" y="71757"/>
                </a:lnTo>
                <a:lnTo>
                  <a:pt x="100441" y="100869"/>
                </a:lnTo>
                <a:lnTo>
                  <a:pt x="71454" y="133945"/>
                </a:lnTo>
                <a:lnTo>
                  <a:pt x="46820" y="170575"/>
                </a:lnTo>
                <a:lnTo>
                  <a:pt x="26949" y="210347"/>
                </a:lnTo>
                <a:lnTo>
                  <a:pt x="12250" y="252853"/>
                </a:lnTo>
                <a:lnTo>
                  <a:pt x="3130" y="297682"/>
                </a:lnTo>
                <a:lnTo>
                  <a:pt x="0" y="344424"/>
                </a:lnTo>
                <a:lnTo>
                  <a:pt x="3130" y="391165"/>
                </a:lnTo>
                <a:lnTo>
                  <a:pt x="12250" y="435994"/>
                </a:lnTo>
                <a:lnTo>
                  <a:pt x="26949" y="478500"/>
                </a:lnTo>
                <a:lnTo>
                  <a:pt x="46820" y="518272"/>
                </a:lnTo>
                <a:lnTo>
                  <a:pt x="71454" y="554902"/>
                </a:lnTo>
                <a:lnTo>
                  <a:pt x="100441" y="587978"/>
                </a:lnTo>
                <a:lnTo>
                  <a:pt x="133373" y="617090"/>
                </a:lnTo>
                <a:lnTo>
                  <a:pt x="169841" y="641829"/>
                </a:lnTo>
                <a:lnTo>
                  <a:pt x="209436" y="661785"/>
                </a:lnTo>
                <a:lnTo>
                  <a:pt x="251751" y="676546"/>
                </a:lnTo>
                <a:lnTo>
                  <a:pt x="296375" y="685704"/>
                </a:lnTo>
                <a:lnTo>
                  <a:pt x="342900" y="688847"/>
                </a:lnTo>
                <a:lnTo>
                  <a:pt x="389424" y="685704"/>
                </a:lnTo>
                <a:lnTo>
                  <a:pt x="434048" y="676546"/>
                </a:lnTo>
                <a:lnTo>
                  <a:pt x="476363" y="661785"/>
                </a:lnTo>
                <a:lnTo>
                  <a:pt x="515958" y="641829"/>
                </a:lnTo>
                <a:lnTo>
                  <a:pt x="552426" y="617090"/>
                </a:lnTo>
                <a:lnTo>
                  <a:pt x="585358" y="587978"/>
                </a:lnTo>
                <a:lnTo>
                  <a:pt x="614345" y="554902"/>
                </a:lnTo>
                <a:lnTo>
                  <a:pt x="638979" y="518272"/>
                </a:lnTo>
                <a:lnTo>
                  <a:pt x="658850" y="478500"/>
                </a:lnTo>
                <a:lnTo>
                  <a:pt x="673549" y="435994"/>
                </a:lnTo>
                <a:lnTo>
                  <a:pt x="682669" y="391165"/>
                </a:lnTo>
                <a:lnTo>
                  <a:pt x="685800" y="344424"/>
                </a:lnTo>
                <a:lnTo>
                  <a:pt x="682669" y="297682"/>
                </a:lnTo>
                <a:lnTo>
                  <a:pt x="673549" y="252853"/>
                </a:lnTo>
                <a:lnTo>
                  <a:pt x="658850" y="210347"/>
                </a:lnTo>
                <a:lnTo>
                  <a:pt x="638979" y="170575"/>
                </a:lnTo>
                <a:lnTo>
                  <a:pt x="614345" y="133945"/>
                </a:lnTo>
                <a:lnTo>
                  <a:pt x="585358" y="100869"/>
                </a:lnTo>
                <a:lnTo>
                  <a:pt x="552426" y="71757"/>
                </a:lnTo>
                <a:lnTo>
                  <a:pt x="515958" y="47018"/>
                </a:lnTo>
                <a:lnTo>
                  <a:pt x="476363" y="27062"/>
                </a:lnTo>
                <a:lnTo>
                  <a:pt x="434048" y="12301"/>
                </a:lnTo>
                <a:lnTo>
                  <a:pt x="389424" y="3143"/>
                </a:lnTo>
                <a:lnTo>
                  <a:pt x="34290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25"/>
          <p:cNvSpPr txBox="1"/>
          <p:nvPr/>
        </p:nvSpPr>
        <p:spPr>
          <a:xfrm>
            <a:off x="14019784" y="4011320"/>
            <a:ext cx="30988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4000" b="1" dirty="0">
                <a:solidFill>
                  <a:srgbClr val="FFFFFF"/>
                </a:solidFill>
                <a:cs typeface="Calibri"/>
              </a:rPr>
              <a:t>4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26"/>
          <p:cNvSpPr txBox="1"/>
          <p:nvPr/>
        </p:nvSpPr>
        <p:spPr>
          <a:xfrm>
            <a:off x="13552168" y="6290563"/>
            <a:ext cx="336296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This is </a:t>
            </a:r>
            <a:r>
              <a:rPr sz="2000" dirty="0">
                <a:solidFill>
                  <a:srgbClr val="5F5F5F"/>
                </a:solidFill>
                <a:cs typeface="Calibri"/>
              </a:rPr>
              <a:t>all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in turn updated on the  Blockchain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6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6055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Forecasting-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Augur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463039" y="1865376"/>
            <a:ext cx="15361918" cy="7434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7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83133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Au</a:t>
            </a:r>
            <a:r>
              <a:rPr sz="5600" spc="-40" dirty="0">
                <a:solidFill>
                  <a:srgbClr val="095A82"/>
                </a:solidFill>
              </a:rPr>
              <a:t>g</a:t>
            </a:r>
            <a:r>
              <a:rPr sz="5600" spc="-10" dirty="0">
                <a:solidFill>
                  <a:srgbClr val="095A82"/>
                </a:solidFill>
              </a:rPr>
              <a:t>ur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5277610" y="1860804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5277610" y="1860804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5277610" y="2219197"/>
            <a:ext cx="3685540" cy="13952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8120" marR="187960" indent="-2540" algn="ctr">
              <a:lnSpc>
                <a:spcPts val="2640"/>
              </a:lnSpc>
              <a:spcBef>
                <a:spcPts val="48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online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crowd-funded  platform </a:t>
            </a:r>
            <a:r>
              <a:rPr sz="2400" dirty="0">
                <a:solidFill>
                  <a:srgbClr val="FFFFFF"/>
                </a:solidFill>
                <a:cs typeface="Calibri"/>
              </a:rPr>
              <a:t>Augur hopes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  capitalize on</a:t>
            </a:r>
            <a:r>
              <a:rPr sz="2400" spc="-18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decentralized  prediction</a:t>
            </a:r>
            <a:r>
              <a:rPr sz="2400" spc="-7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markets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9328404" y="1860804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9328404" y="1860804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9328404" y="2553107"/>
            <a:ext cx="3685540" cy="74379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86740">
              <a:lnSpc>
                <a:spcPts val="2760"/>
              </a:lnSpc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Augur is built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on</a:t>
            </a:r>
            <a:r>
              <a:rPr sz="2400" spc="-24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537210">
              <a:lnSpc>
                <a:spcPts val="2760"/>
              </a:lnSpc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Ethereum</a:t>
            </a:r>
            <a:r>
              <a:rPr sz="2400" spc="-18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blockchain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277610" y="4439410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277610" y="4439410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5277610" y="4797805"/>
            <a:ext cx="3685540" cy="1415514"/>
          </a:xfrm>
          <a:prstGeom prst="rect">
            <a:avLst/>
          </a:prstGeom>
        </p:spPr>
        <p:txBody>
          <a:bodyPr vert="horz" wrap="square" lIns="0" tIns="55878" rIns="0" bIns="0" rtlCol="0">
            <a:spAutoFit/>
          </a:bodyPr>
          <a:lstStyle/>
          <a:p>
            <a:pPr marL="320040" marR="309880" algn="ctr">
              <a:lnSpc>
                <a:spcPct val="91700"/>
              </a:lnSpc>
              <a:spcBef>
                <a:spcPts val="438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company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says </a:t>
            </a:r>
            <a:r>
              <a:rPr sz="2400" dirty="0">
                <a:solidFill>
                  <a:srgbClr val="FFFFFF"/>
                </a:solidFill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will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offer </a:t>
            </a:r>
            <a:r>
              <a:rPr sz="2400" dirty="0">
                <a:solidFill>
                  <a:srgbClr val="FFFFFF"/>
                </a:solidFill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service that</a:t>
            </a:r>
            <a:r>
              <a:rPr sz="2400" spc="-13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looks 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like </a:t>
            </a:r>
            <a:r>
              <a:rPr sz="2400" dirty="0">
                <a:solidFill>
                  <a:srgbClr val="FFFFFF"/>
                </a:solidFill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normal betting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exchange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9328404" y="4439410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9328404" y="4439410"/>
            <a:ext cx="3685540" cy="2209800"/>
          </a:xfrm>
          <a:custGeom>
            <a:avLst/>
            <a:gdLst/>
            <a:ahLst/>
            <a:cxnLst/>
            <a:rect l="l" t="t" r="r" b="b"/>
            <a:pathLst>
              <a:path w="1842770" h="1104900">
                <a:moveTo>
                  <a:pt x="0" y="1104900"/>
                </a:moveTo>
                <a:lnTo>
                  <a:pt x="1842516" y="1104900"/>
                </a:lnTo>
                <a:lnTo>
                  <a:pt x="184251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9328404" y="4463034"/>
            <a:ext cx="3685540" cy="2095061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60020" marR="147320" algn="ctr">
              <a:lnSpc>
                <a:spcPct val="91500"/>
              </a:lnSpc>
              <a:spcBef>
                <a:spcPts val="44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It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will not </a:t>
            </a:r>
            <a:r>
              <a:rPr sz="2400" dirty="0">
                <a:solidFill>
                  <a:srgbClr val="FFFFFF"/>
                </a:solidFill>
                <a:cs typeface="Calibri"/>
              </a:rPr>
              <a:t>only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offer users</a:t>
            </a:r>
            <a:r>
              <a:rPr sz="2400" spc="-16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a  place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cs typeface="Calibri"/>
              </a:rPr>
              <a:t>place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bets on  sports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stocks, </a:t>
            </a:r>
            <a:r>
              <a:rPr sz="2400" dirty="0">
                <a:solidFill>
                  <a:srgbClr val="FFFFFF"/>
                </a:solidFill>
                <a:cs typeface="Calibri"/>
              </a:rPr>
              <a:t>but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on  </a:t>
            </a:r>
            <a:r>
              <a:rPr sz="2400" dirty="0">
                <a:solidFill>
                  <a:srgbClr val="FFFFFF"/>
                </a:solidFill>
                <a:cs typeface="Calibri"/>
              </a:rPr>
              <a:t>other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topics such </a:t>
            </a:r>
            <a:r>
              <a:rPr sz="2400" dirty="0">
                <a:solidFill>
                  <a:srgbClr val="FFFFFF"/>
                </a:solidFill>
                <a:cs typeface="Calibri"/>
              </a:rPr>
              <a:t>as  elections and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natural  disasters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7304530" y="7018018"/>
            <a:ext cx="3683000" cy="2209800"/>
          </a:xfrm>
          <a:custGeom>
            <a:avLst/>
            <a:gdLst/>
            <a:ahLst/>
            <a:cxnLst/>
            <a:rect l="l" t="t" r="r" b="b"/>
            <a:pathLst>
              <a:path w="1841500" h="1104900">
                <a:moveTo>
                  <a:pt x="0" y="1104899"/>
                </a:moveTo>
                <a:lnTo>
                  <a:pt x="1840991" y="1104899"/>
                </a:lnTo>
                <a:lnTo>
                  <a:pt x="1840991" y="0"/>
                </a:lnTo>
                <a:lnTo>
                  <a:pt x="0" y="0"/>
                </a:lnTo>
                <a:lnTo>
                  <a:pt x="0" y="1104899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7304530" y="7018018"/>
            <a:ext cx="3683000" cy="2209800"/>
          </a:xfrm>
          <a:custGeom>
            <a:avLst/>
            <a:gdLst/>
            <a:ahLst/>
            <a:cxnLst/>
            <a:rect l="l" t="t" r="r" b="b"/>
            <a:pathLst>
              <a:path w="1841500" h="1104900">
                <a:moveTo>
                  <a:pt x="0" y="1104899"/>
                </a:moveTo>
                <a:lnTo>
                  <a:pt x="1840991" y="1104899"/>
                </a:lnTo>
                <a:lnTo>
                  <a:pt x="1840991" y="0"/>
                </a:lnTo>
                <a:lnTo>
                  <a:pt x="0" y="0"/>
                </a:lnTo>
                <a:lnTo>
                  <a:pt x="0" y="11048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 txBox="1"/>
          <p:nvPr/>
        </p:nvSpPr>
        <p:spPr>
          <a:xfrm>
            <a:off x="7304530" y="7544003"/>
            <a:ext cx="3683000" cy="106182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63830" marR="151130" indent="-3810" algn="ctr">
              <a:lnSpc>
                <a:spcPts val="2640"/>
              </a:lnSpc>
              <a:spcBef>
                <a:spcPts val="48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idea is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go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beyond  sports gambling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</a:t>
            </a:r>
            <a:r>
              <a:rPr sz="2400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create  </a:t>
            </a:r>
            <a:r>
              <a:rPr sz="2400" dirty="0">
                <a:solidFill>
                  <a:srgbClr val="FFFFFF"/>
                </a:solidFill>
                <a:cs typeface="Calibri"/>
              </a:rPr>
              <a:t>a “predictions</a:t>
            </a:r>
            <a:r>
              <a:rPr sz="2400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market”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8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8959" y="4035552"/>
            <a:ext cx="6379462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220765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Course </a:t>
            </a:r>
            <a:r>
              <a:rPr sz="5600" spc="-20" dirty="0" smtClean="0">
                <a:solidFill>
                  <a:srgbClr val="095A82"/>
                </a:solidFill>
              </a:rPr>
              <a:t>Obje</a:t>
            </a:r>
            <a:r>
              <a:rPr sz="5600" dirty="0" smtClean="0">
                <a:solidFill>
                  <a:srgbClr val="095A82"/>
                </a:solidFill>
              </a:rPr>
              <a:t>c</a:t>
            </a:r>
            <a:r>
              <a:rPr sz="5600" spc="-10" dirty="0" smtClean="0">
                <a:solidFill>
                  <a:srgbClr val="095A82"/>
                </a:solidFill>
              </a:rPr>
              <a:t>tiv</a:t>
            </a:r>
            <a:r>
              <a:rPr sz="5600" spc="-40" dirty="0" smtClean="0">
                <a:solidFill>
                  <a:srgbClr val="095A82"/>
                </a:solidFill>
              </a:rPr>
              <a:t>e</a:t>
            </a:r>
            <a:r>
              <a:rPr sz="5600" spc="-10" dirty="0" smtClean="0">
                <a:solidFill>
                  <a:srgbClr val="095A82"/>
                </a:solidFill>
              </a:rPr>
              <a:t>s</a:t>
            </a:r>
            <a:endParaRPr sz="5600" dirty="0"/>
          </a:p>
        </p:txBody>
      </p:sp>
      <p:sp>
        <p:nvSpPr>
          <p:cNvPr id="7" name="object 7"/>
          <p:cNvSpPr txBox="1"/>
          <p:nvPr/>
        </p:nvSpPr>
        <p:spPr>
          <a:xfrm>
            <a:off x="942034" y="1867914"/>
            <a:ext cx="10855960" cy="213263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  <a:buClr>
                <a:srgbClr val="095A82"/>
              </a:buClr>
              <a:tabLst>
                <a:tab pos="598170" algn="l"/>
                <a:tab pos="59944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After completing this module, you should be able to:</a:t>
            </a:r>
          </a:p>
          <a:p>
            <a:pPr>
              <a:spcBef>
                <a:spcPts val="80"/>
              </a:spcBef>
            </a:pPr>
            <a:endParaRPr sz="28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Blockchain Use Cases</a:t>
            </a:r>
            <a:endParaRPr lang="en-IN" sz="2800" spc="-10" dirty="0"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20"/>
              </a:spcBef>
              <a:buClr>
                <a:srgbClr val="095A82"/>
              </a:buClr>
              <a:buFont typeface="Wingdings"/>
              <a:buChar char=""/>
            </a:pPr>
            <a:endParaRPr sz="2800" dirty="0" smtClean="0">
              <a:latin typeface="Arial Rounded MT Bold" panose="020F0704030504030204" pitchFamily="34" charset="0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sz="24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3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0850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</a:t>
            </a:r>
            <a:r>
              <a:rPr sz="5600" spc="-20" dirty="0">
                <a:solidFill>
                  <a:srgbClr val="095A82"/>
                </a:solidFill>
              </a:rPr>
              <a:t>Online </a:t>
            </a:r>
            <a:r>
              <a:rPr sz="5600" dirty="0">
                <a:solidFill>
                  <a:srgbClr val="095A82"/>
                </a:solidFill>
              </a:rPr>
              <a:t>Music-</a:t>
            </a:r>
            <a:r>
              <a:rPr sz="5600" spc="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Problems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896110"/>
            <a:ext cx="16136618" cy="595419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Owning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comprehensive database of music copyright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ownership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exists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b="1" dirty="0">
                <a:solidFill>
                  <a:srgbClr val="5F5F5F"/>
                </a:solidFill>
                <a:cs typeface="Calibri"/>
              </a:rPr>
              <a:t>Getting</a:t>
            </a:r>
            <a:r>
              <a:rPr sz="2800" b="1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paid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55370" indent="-572770">
              <a:lnSpc>
                <a:spcPct val="150000"/>
              </a:lnSpc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Listeners can access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tracks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immediately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click, </a:t>
            </a:r>
            <a:r>
              <a:rPr sz="2800" dirty="0">
                <a:solidFill>
                  <a:srgbClr val="5F5F5F"/>
                </a:solidFill>
                <a:cs typeface="Calibri"/>
              </a:rPr>
              <a:t>yet it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take </a:t>
            </a:r>
            <a:r>
              <a:rPr sz="2800" dirty="0">
                <a:solidFill>
                  <a:srgbClr val="5F5F5F"/>
                </a:solidFill>
                <a:cs typeface="Calibri"/>
              </a:rPr>
              <a:t>years for royalties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reach those  responsible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making the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music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b="1" dirty="0">
                <a:solidFill>
                  <a:srgbClr val="5F5F5F"/>
                </a:solidFill>
                <a:cs typeface="Calibri"/>
              </a:rPr>
              <a:t>Shining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light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into black</a:t>
            </a:r>
            <a:r>
              <a:rPr sz="2800" b="1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boxes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mechanism by which </a:t>
            </a:r>
            <a:r>
              <a:rPr sz="2800" dirty="0">
                <a:solidFill>
                  <a:srgbClr val="5F5F5F"/>
                </a:solidFill>
                <a:cs typeface="Calibri"/>
              </a:rPr>
              <a:t>royalties 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calculated and paid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often opaque. Some revenue ends </a:t>
            </a:r>
            <a:r>
              <a:rPr sz="2800" dirty="0">
                <a:solidFill>
                  <a:srgbClr val="5F5F5F"/>
                </a:solidFill>
                <a:cs typeface="Calibri"/>
              </a:rPr>
              <a:t>beyond</a:t>
            </a:r>
            <a:r>
              <a:rPr sz="2800" spc="3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reach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artists and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songwriters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2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7335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Online </a:t>
            </a:r>
            <a:r>
              <a:rPr sz="5600" spc="-10" dirty="0">
                <a:solidFill>
                  <a:srgbClr val="095A82"/>
                </a:solidFill>
              </a:rPr>
              <a:t>Music:</a:t>
            </a:r>
            <a:r>
              <a:rPr sz="5600" spc="-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Solution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16344900" cy="428322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Recently,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number of music industry projects have turned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technology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possible </a:t>
            </a:r>
            <a:r>
              <a:rPr sz="2800" dirty="0">
                <a:solidFill>
                  <a:srgbClr val="5F5F5F"/>
                </a:solidFill>
                <a:cs typeface="Calibri"/>
              </a:rPr>
              <a:t>solution to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these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problems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  <a:hlinkClick r:id="rId5"/>
              </a:rPr>
              <a:t>These include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5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Mycelia</a:t>
            </a:r>
            <a:r>
              <a:rPr sz="2800" dirty="0">
                <a:solidFill>
                  <a:srgbClr val="5F5F5F"/>
                </a:solidFill>
                <a:cs typeface="Calibri"/>
                <a:hlinkClick r:id="rId5"/>
              </a:rPr>
              <a:t>, </a:t>
            </a:r>
            <a:r>
              <a:rPr sz="2800" spc="-10" dirty="0">
                <a:solidFill>
                  <a:srgbClr val="5F5F5F"/>
                </a:solidFill>
                <a:cs typeface="Calibri"/>
                <a:hlinkClick r:id="rId5"/>
              </a:rPr>
              <a:t>launched by singer, </a:t>
            </a:r>
            <a:r>
              <a:rPr sz="2800" dirty="0">
                <a:solidFill>
                  <a:srgbClr val="5F5F5F"/>
                </a:solidFill>
                <a:cs typeface="Calibri"/>
                <a:hlinkClick r:id="rId5"/>
              </a:rPr>
              <a:t>songwriter </a:t>
            </a:r>
            <a:r>
              <a:rPr sz="2800" spc="-10" dirty="0">
                <a:solidFill>
                  <a:srgbClr val="5F5F5F"/>
                </a:solidFill>
                <a:cs typeface="Calibri"/>
                <a:hlinkClick r:id="rId5"/>
              </a:rPr>
              <a:t>and producer Imogen Heap, and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5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Dot</a:t>
            </a:r>
            <a:r>
              <a:rPr sz="2800" u="sng" spc="27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Blockchain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Music</a:t>
            </a:r>
            <a:r>
              <a:rPr sz="2800" spc="-10" dirty="0">
                <a:solidFill>
                  <a:srgbClr val="5F5F5F"/>
                </a:solidFill>
                <a:cs typeface="Calibri"/>
                <a:hlinkClick r:id="rId5"/>
              </a:rPr>
              <a:t>, launched by PledgeMusic founder Benji</a:t>
            </a:r>
            <a:r>
              <a:rPr sz="2800" spc="110" dirty="0">
                <a:solidFill>
                  <a:srgbClr val="5F5F5F"/>
                </a:solidFill>
                <a:cs typeface="Calibri"/>
                <a:hlinkClick r:id="rId5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  <a:hlinkClick r:id="rId5"/>
              </a:rPr>
              <a:t>Rogers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57150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Then there’s</a:t>
            </a:r>
            <a:r>
              <a:rPr sz="2800" spc="-10" dirty="0">
                <a:solidFill>
                  <a:srgbClr val="055180"/>
                </a:solidFill>
                <a:cs typeface="Calibri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6"/>
              </a:rPr>
              <a:t>Ujo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6"/>
              </a:rPr>
              <a:t>Music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,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7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7"/>
              </a:rPr>
              <a:t>Blokur</a:t>
            </a:r>
            <a:r>
              <a:rPr sz="2800" dirty="0">
                <a:solidFill>
                  <a:srgbClr val="5F5F5F"/>
                </a:solidFill>
                <a:cs typeface="Calibri"/>
              </a:rPr>
              <a:t>,</a:t>
            </a:r>
            <a:r>
              <a:rPr sz="2800" dirty="0">
                <a:solidFill>
                  <a:srgbClr val="055180"/>
                </a:solidFill>
                <a:cs typeface="Calibri"/>
                <a:hlinkClick r:id="rId8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8"/>
              </a:rPr>
              <a:t>Aurovine</a:t>
            </a:r>
            <a:r>
              <a:rPr sz="2800" dirty="0">
                <a:solidFill>
                  <a:srgbClr val="5F5F5F"/>
                </a:solidFill>
                <a:cs typeface="Calibri"/>
              </a:rPr>
              <a:t>,</a:t>
            </a:r>
            <a:r>
              <a:rPr sz="2800" dirty="0">
                <a:solidFill>
                  <a:srgbClr val="055180"/>
                </a:solidFill>
                <a:cs typeface="Calibri"/>
                <a:hlinkClick r:id="rId9"/>
              </a:rPr>
              <a:t> </a:t>
            </a:r>
            <a:r>
              <a:rPr sz="2800" u="sng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9"/>
              </a:rPr>
              <a:t>Resonate</a:t>
            </a:r>
            <a:r>
              <a:rPr sz="2800" dirty="0">
                <a:solidFill>
                  <a:srgbClr val="5F5F5F"/>
                </a:solidFill>
                <a:cs typeface="Calibri"/>
              </a:rPr>
              <a:t>,</a:t>
            </a:r>
            <a:r>
              <a:rPr sz="2800" dirty="0">
                <a:solidFill>
                  <a:srgbClr val="055180"/>
                </a:solidFill>
                <a:cs typeface="Calibri"/>
                <a:hlinkClick r:id="rId10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10"/>
              </a:rPr>
              <a:t>Peertracks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,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11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11"/>
              </a:rPr>
              <a:t>Stem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11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12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12"/>
              </a:rPr>
              <a:t>Bittunes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, which </a:t>
            </a:r>
            <a:r>
              <a:rPr sz="2800" dirty="0">
                <a:solidFill>
                  <a:srgbClr val="5F5F5F"/>
                </a:solidFill>
                <a:cs typeface="Calibri"/>
              </a:rPr>
              <a:t>already claims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70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countries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65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71640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Cloud</a:t>
            </a:r>
            <a:r>
              <a:rPr sz="5600" spc="-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Storage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838200" y="4224502"/>
            <a:ext cx="8141208" cy="2090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816862" y="4221505"/>
            <a:ext cx="8001000" cy="2188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932689" y="4273297"/>
            <a:ext cx="7961374" cy="19110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32689" y="4273297"/>
            <a:ext cx="7961630" cy="1795363"/>
          </a:xfrm>
          <a:prstGeom prst="rect">
            <a:avLst/>
          </a:prstGeom>
          <a:ln w="9144">
            <a:solidFill>
              <a:srgbClr val="F19A0D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2880" marR="431800">
              <a:spcBef>
                <a:spcPts val="56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Enterprises that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offer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cloud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storage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often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secure  customers’ data </a:t>
            </a:r>
            <a:r>
              <a:rPr sz="2800" dirty="0">
                <a:solidFill>
                  <a:srgbClr val="FFFFFF"/>
                </a:solidFill>
                <a:cs typeface="Calibri"/>
              </a:rPr>
              <a:t>in a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centralized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server which can  mean increased network vulnerability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from </a:t>
            </a:r>
            <a:r>
              <a:rPr sz="2800" spc="-30" dirty="0">
                <a:solidFill>
                  <a:srgbClr val="FFFFFF"/>
                </a:solidFill>
                <a:cs typeface="Calibri"/>
              </a:rPr>
              <a:t>attacks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by</a:t>
            </a:r>
            <a:r>
              <a:rPr sz="280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cs typeface="Calibri"/>
              </a:rPr>
              <a:t>hackers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9299446" y="7019542"/>
            <a:ext cx="8141208" cy="20879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9278111" y="7013447"/>
            <a:ext cx="8257030" cy="218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9393934" y="7068310"/>
            <a:ext cx="7961376" cy="1908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9393935" y="7068310"/>
            <a:ext cx="7961630" cy="1794081"/>
          </a:xfrm>
          <a:prstGeom prst="rect">
            <a:avLst/>
          </a:prstGeom>
          <a:ln w="9144">
            <a:solidFill>
              <a:srgbClr val="087D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 marR="179070">
              <a:spcBef>
                <a:spcPts val="55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Blockchain </a:t>
            </a:r>
            <a:r>
              <a:rPr sz="2800" dirty="0">
                <a:solidFill>
                  <a:srgbClr val="FFFFFF"/>
                </a:solidFill>
                <a:cs typeface="Calibri"/>
              </a:rPr>
              <a:t>cloud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storage </a:t>
            </a:r>
            <a:r>
              <a:rPr sz="2800" dirty="0">
                <a:solidFill>
                  <a:srgbClr val="FFFFFF"/>
                </a:solidFill>
                <a:cs typeface="Calibri"/>
              </a:rPr>
              <a:t>solutions allow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storage to 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be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decentralized,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and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therefore </a:t>
            </a:r>
            <a:r>
              <a:rPr sz="2800" dirty="0">
                <a:solidFill>
                  <a:srgbClr val="FFFFFF"/>
                </a:solidFill>
                <a:cs typeface="Calibri"/>
              </a:rPr>
              <a:t>less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prone to </a:t>
            </a:r>
            <a:r>
              <a:rPr sz="2800" spc="-30" dirty="0">
                <a:solidFill>
                  <a:srgbClr val="FFFFFF"/>
                </a:solidFill>
                <a:cs typeface="Calibri"/>
              </a:rPr>
              <a:t>attacks 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that can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cause systemic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damage and widespread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loss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942035" y="1683969"/>
            <a:ext cx="1545209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cooperative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storage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cloud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decentralized model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online </a:t>
            </a:r>
            <a:r>
              <a:rPr sz="2800" dirty="0">
                <a:solidFill>
                  <a:srgbClr val="5F5F5F"/>
                </a:solidFill>
                <a:cs typeface="Calibri"/>
              </a:rPr>
              <a:t>storage where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stored on  multiple computers (nodes), hosted by the participants cooperating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2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cloud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844296" y="3343630"/>
            <a:ext cx="2232660" cy="9342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975360" y="3474721"/>
            <a:ext cx="1976120" cy="56041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7310" rIns="0" bIns="0" rtlCol="0">
            <a:spAutoFit/>
          </a:bodyPr>
          <a:lstStyle/>
          <a:p>
            <a:pPr marL="274320">
              <a:spcBef>
                <a:spcPts val="530"/>
              </a:spcBef>
            </a:pPr>
            <a:r>
              <a:rPr sz="3200" b="1" spc="-20" dirty="0">
                <a:solidFill>
                  <a:srgbClr val="FFFFFF"/>
                </a:solidFill>
                <a:cs typeface="Calibri"/>
              </a:rPr>
              <a:t>Problem</a:t>
            </a:r>
            <a:endParaRPr sz="3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9253728" y="6117310"/>
            <a:ext cx="2250948" cy="952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 txBox="1"/>
          <p:nvPr/>
        </p:nvSpPr>
        <p:spPr>
          <a:xfrm>
            <a:off x="9384792" y="6248400"/>
            <a:ext cx="1993900" cy="569387"/>
          </a:xfrm>
          <a:prstGeom prst="rect">
            <a:avLst/>
          </a:prstGeom>
          <a:solidFill>
            <a:srgbClr val="9CB955"/>
          </a:solidFill>
        </p:spPr>
        <p:txBody>
          <a:bodyPr vert="horz" wrap="square" lIns="0" tIns="76200" rIns="0" bIns="0" rtlCol="0">
            <a:spAutoFit/>
          </a:bodyPr>
          <a:lstStyle/>
          <a:p>
            <a:pPr marL="294640">
              <a:spcBef>
                <a:spcPts val="600"/>
              </a:spcBef>
            </a:pPr>
            <a:r>
              <a:rPr sz="3200" b="1" spc="-10" dirty="0">
                <a:solidFill>
                  <a:srgbClr val="FFFFFF"/>
                </a:solidFill>
                <a:cs typeface="Calibri"/>
              </a:rPr>
              <a:t>Solution</a:t>
            </a:r>
            <a:endParaRPr sz="3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7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5549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STORJ: </a:t>
            </a:r>
            <a:r>
              <a:rPr sz="5600" spc="-20" dirty="0">
                <a:solidFill>
                  <a:srgbClr val="095A82"/>
                </a:solidFill>
              </a:rPr>
              <a:t>Decentralized </a:t>
            </a:r>
            <a:r>
              <a:rPr sz="5600" spc="-10" dirty="0">
                <a:solidFill>
                  <a:srgbClr val="095A82"/>
                </a:solidFill>
              </a:rPr>
              <a:t>Cloud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Storage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1425" y="1664872"/>
            <a:ext cx="4319270" cy="5377113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598170" indent="-572770">
              <a:spcBef>
                <a:spcPts val="187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Storj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like an</a:t>
            </a:r>
            <a:r>
              <a:rPr sz="2800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internet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filesystem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Data blocks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encrypted and  distributed across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globally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distributed set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 storage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nodes using  block-chain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algorithm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5321808" y="2563366"/>
            <a:ext cx="12033504" cy="5934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8726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Retail-</a:t>
            </a:r>
            <a:r>
              <a:rPr sz="5600" spc="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OpenBazaar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934211" y="1988820"/>
            <a:ext cx="6833870" cy="2722880"/>
          </a:xfrm>
          <a:custGeom>
            <a:avLst/>
            <a:gdLst/>
            <a:ahLst/>
            <a:cxnLst/>
            <a:rect l="l" t="t" r="r" b="b"/>
            <a:pathLst>
              <a:path w="3416935" h="1361439">
                <a:moveTo>
                  <a:pt x="3189985" y="0"/>
                </a:moveTo>
                <a:lnTo>
                  <a:pt x="226822" y="0"/>
                </a:lnTo>
                <a:lnTo>
                  <a:pt x="181108" y="4610"/>
                </a:lnTo>
                <a:lnTo>
                  <a:pt x="138531" y="17831"/>
                </a:lnTo>
                <a:lnTo>
                  <a:pt x="100002" y="38750"/>
                </a:lnTo>
                <a:lnTo>
                  <a:pt x="66433" y="66452"/>
                </a:lnTo>
                <a:lnTo>
                  <a:pt x="38736" y="100024"/>
                </a:lnTo>
                <a:lnTo>
                  <a:pt x="17824" y="138553"/>
                </a:lnTo>
                <a:lnTo>
                  <a:pt x="4608" y="181123"/>
                </a:lnTo>
                <a:lnTo>
                  <a:pt x="0" y="226822"/>
                </a:lnTo>
                <a:lnTo>
                  <a:pt x="0" y="1134109"/>
                </a:lnTo>
                <a:lnTo>
                  <a:pt x="4608" y="1179808"/>
                </a:lnTo>
                <a:lnTo>
                  <a:pt x="17824" y="1222378"/>
                </a:lnTo>
                <a:lnTo>
                  <a:pt x="38736" y="1260907"/>
                </a:lnTo>
                <a:lnTo>
                  <a:pt x="66433" y="1294479"/>
                </a:lnTo>
                <a:lnTo>
                  <a:pt x="100002" y="1322181"/>
                </a:lnTo>
                <a:lnTo>
                  <a:pt x="138531" y="1343100"/>
                </a:lnTo>
                <a:lnTo>
                  <a:pt x="181108" y="1356321"/>
                </a:lnTo>
                <a:lnTo>
                  <a:pt x="226822" y="1360932"/>
                </a:lnTo>
                <a:lnTo>
                  <a:pt x="3189985" y="1360932"/>
                </a:lnTo>
                <a:lnTo>
                  <a:pt x="3235684" y="1356321"/>
                </a:lnTo>
                <a:lnTo>
                  <a:pt x="3278254" y="1343100"/>
                </a:lnTo>
                <a:lnTo>
                  <a:pt x="3316783" y="1322181"/>
                </a:lnTo>
                <a:lnTo>
                  <a:pt x="3350355" y="1294479"/>
                </a:lnTo>
                <a:lnTo>
                  <a:pt x="3378057" y="1260907"/>
                </a:lnTo>
                <a:lnTo>
                  <a:pt x="3398976" y="1222378"/>
                </a:lnTo>
                <a:lnTo>
                  <a:pt x="3412197" y="1179808"/>
                </a:lnTo>
                <a:lnTo>
                  <a:pt x="3416807" y="1134109"/>
                </a:lnTo>
                <a:lnTo>
                  <a:pt x="3416807" y="226822"/>
                </a:lnTo>
                <a:lnTo>
                  <a:pt x="3412197" y="181123"/>
                </a:lnTo>
                <a:lnTo>
                  <a:pt x="3398976" y="138553"/>
                </a:lnTo>
                <a:lnTo>
                  <a:pt x="3378057" y="100024"/>
                </a:lnTo>
                <a:lnTo>
                  <a:pt x="3350355" y="66452"/>
                </a:lnTo>
                <a:lnTo>
                  <a:pt x="3316783" y="38750"/>
                </a:lnTo>
                <a:lnTo>
                  <a:pt x="3278254" y="17831"/>
                </a:lnTo>
                <a:lnTo>
                  <a:pt x="3235684" y="4610"/>
                </a:lnTo>
                <a:lnTo>
                  <a:pt x="318998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934211" y="1988820"/>
            <a:ext cx="6833870" cy="2722880"/>
          </a:xfrm>
          <a:custGeom>
            <a:avLst/>
            <a:gdLst/>
            <a:ahLst/>
            <a:cxnLst/>
            <a:rect l="l" t="t" r="r" b="b"/>
            <a:pathLst>
              <a:path w="3416935" h="1361439">
                <a:moveTo>
                  <a:pt x="0" y="226822"/>
                </a:moveTo>
                <a:lnTo>
                  <a:pt x="4608" y="181123"/>
                </a:lnTo>
                <a:lnTo>
                  <a:pt x="17824" y="138553"/>
                </a:lnTo>
                <a:lnTo>
                  <a:pt x="38736" y="100024"/>
                </a:lnTo>
                <a:lnTo>
                  <a:pt x="66433" y="66452"/>
                </a:lnTo>
                <a:lnTo>
                  <a:pt x="100002" y="38750"/>
                </a:lnTo>
                <a:lnTo>
                  <a:pt x="138531" y="17831"/>
                </a:lnTo>
                <a:lnTo>
                  <a:pt x="181108" y="4610"/>
                </a:lnTo>
                <a:lnTo>
                  <a:pt x="226822" y="0"/>
                </a:lnTo>
                <a:lnTo>
                  <a:pt x="3189985" y="0"/>
                </a:lnTo>
                <a:lnTo>
                  <a:pt x="3235684" y="4610"/>
                </a:lnTo>
                <a:lnTo>
                  <a:pt x="3278254" y="17831"/>
                </a:lnTo>
                <a:lnTo>
                  <a:pt x="3316783" y="38750"/>
                </a:lnTo>
                <a:lnTo>
                  <a:pt x="3350355" y="66452"/>
                </a:lnTo>
                <a:lnTo>
                  <a:pt x="3378057" y="100024"/>
                </a:lnTo>
                <a:lnTo>
                  <a:pt x="3398976" y="138553"/>
                </a:lnTo>
                <a:lnTo>
                  <a:pt x="3412197" y="181123"/>
                </a:lnTo>
                <a:lnTo>
                  <a:pt x="3416807" y="226822"/>
                </a:lnTo>
                <a:lnTo>
                  <a:pt x="3416807" y="1134109"/>
                </a:lnTo>
                <a:lnTo>
                  <a:pt x="3412197" y="1179808"/>
                </a:lnTo>
                <a:lnTo>
                  <a:pt x="3398976" y="1222378"/>
                </a:lnTo>
                <a:lnTo>
                  <a:pt x="3378057" y="1260907"/>
                </a:lnTo>
                <a:lnTo>
                  <a:pt x="3350355" y="1294479"/>
                </a:lnTo>
                <a:lnTo>
                  <a:pt x="3316783" y="1322181"/>
                </a:lnTo>
                <a:lnTo>
                  <a:pt x="3278254" y="1343100"/>
                </a:lnTo>
                <a:lnTo>
                  <a:pt x="3235684" y="1356321"/>
                </a:lnTo>
                <a:lnTo>
                  <a:pt x="3189985" y="1360932"/>
                </a:lnTo>
                <a:lnTo>
                  <a:pt x="226822" y="1360932"/>
                </a:lnTo>
                <a:lnTo>
                  <a:pt x="181108" y="1356321"/>
                </a:lnTo>
                <a:lnTo>
                  <a:pt x="138531" y="1343100"/>
                </a:lnTo>
                <a:lnTo>
                  <a:pt x="100002" y="1322181"/>
                </a:lnTo>
                <a:lnTo>
                  <a:pt x="66433" y="1294479"/>
                </a:lnTo>
                <a:lnTo>
                  <a:pt x="38736" y="1260907"/>
                </a:lnTo>
                <a:lnTo>
                  <a:pt x="17824" y="1222378"/>
                </a:lnTo>
                <a:lnTo>
                  <a:pt x="4608" y="1179808"/>
                </a:lnTo>
                <a:lnTo>
                  <a:pt x="0" y="1134109"/>
                </a:lnTo>
                <a:lnTo>
                  <a:pt x="0" y="22682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155394" y="2213608"/>
            <a:ext cx="6322060" cy="218777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400" marR="10160">
              <a:lnSpc>
                <a:spcPct val="91500"/>
              </a:lnSpc>
              <a:spcBef>
                <a:spcPts val="500"/>
              </a:spcBef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OpenBazaar uses peer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peer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network 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wherein you download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install </a:t>
            </a:r>
            <a:r>
              <a:rPr sz="3000" dirty="0">
                <a:solidFill>
                  <a:srgbClr val="FFFFFF"/>
                </a:solidFill>
                <a:cs typeface="Calibri"/>
              </a:rPr>
              <a:t>a 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program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on your computer that directly  connects you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other </a:t>
            </a:r>
            <a:r>
              <a:rPr sz="3000" dirty="0">
                <a:solidFill>
                  <a:srgbClr val="FFFFFF"/>
                </a:solidFill>
                <a:cs typeface="Calibri"/>
              </a:rPr>
              <a:t>people looking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 </a:t>
            </a:r>
            <a:r>
              <a:rPr sz="3000" dirty="0">
                <a:solidFill>
                  <a:srgbClr val="FFFFFF"/>
                </a:solidFill>
                <a:cs typeface="Calibri"/>
              </a:rPr>
              <a:t>buy and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sell goods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services with</a:t>
            </a:r>
            <a:r>
              <a:rPr sz="30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you</a:t>
            </a:r>
            <a:endParaRPr sz="3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4520184" y="8071105"/>
            <a:ext cx="9217152" cy="14752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5007864" y="8034528"/>
            <a:ext cx="8449056" cy="1670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4614670" y="8119871"/>
            <a:ext cx="9037320" cy="12953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4614670" y="8119871"/>
            <a:ext cx="9037320" cy="1173396"/>
          </a:xfrm>
          <a:prstGeom prst="rect">
            <a:avLst/>
          </a:prstGeom>
          <a:ln w="9144">
            <a:solidFill>
              <a:srgbClr val="12A994"/>
            </a:solidFill>
          </a:ln>
        </p:spPr>
        <p:txBody>
          <a:bodyPr vert="horz" wrap="square" lIns="0" tIns="64768" rIns="0" bIns="0" rtlCol="0">
            <a:spAutoFit/>
          </a:bodyPr>
          <a:lstStyle/>
          <a:p>
            <a:pPr marL="1826260" marR="640080" indent="-1073150">
              <a:spcBef>
                <a:spcPts val="508"/>
              </a:spcBef>
            </a:pPr>
            <a:r>
              <a:rPr sz="3600" dirty="0">
                <a:solidFill>
                  <a:srgbClr val="FFFFFF"/>
                </a:solidFill>
                <a:cs typeface="Calibri"/>
              </a:rPr>
              <a:t>It's </a:t>
            </a:r>
            <a:r>
              <a:rPr sz="3600" spc="-40" dirty="0">
                <a:solidFill>
                  <a:srgbClr val="FFFFFF"/>
                </a:solidFill>
                <a:cs typeface="Calibri"/>
              </a:rPr>
              <a:t>like </a:t>
            </a:r>
            <a:r>
              <a:rPr sz="3600" spc="-10" dirty="0">
                <a:solidFill>
                  <a:srgbClr val="FFFFFF"/>
                </a:solidFill>
                <a:cs typeface="Calibri"/>
              </a:rPr>
              <a:t>buying or selling with someone </a:t>
            </a:r>
            <a:r>
              <a:rPr sz="3600" dirty="0">
                <a:solidFill>
                  <a:srgbClr val="FFFFFF"/>
                </a:solidFill>
                <a:cs typeface="Calibri"/>
              </a:rPr>
              <a:t>in  </a:t>
            </a:r>
            <a:r>
              <a:rPr sz="3600" spc="-20" dirty="0">
                <a:solidFill>
                  <a:srgbClr val="FFFFFF"/>
                </a:solidFill>
                <a:cs typeface="Calibri"/>
              </a:rPr>
              <a:t>person </a:t>
            </a:r>
            <a:r>
              <a:rPr sz="3600" dirty="0">
                <a:solidFill>
                  <a:srgbClr val="FFFFFF"/>
                </a:solidFill>
                <a:cs typeface="Calibri"/>
              </a:rPr>
              <a:t>- </a:t>
            </a:r>
            <a:r>
              <a:rPr sz="3600" spc="-30" dirty="0">
                <a:solidFill>
                  <a:srgbClr val="FFFFFF"/>
                </a:solidFill>
                <a:cs typeface="Calibri"/>
              </a:rPr>
              <a:t>except you're</a:t>
            </a:r>
            <a:r>
              <a:rPr sz="3600" spc="100" dirty="0">
                <a:solidFill>
                  <a:srgbClr val="FFFFFF"/>
                </a:solidFill>
                <a:cs typeface="Calibri"/>
              </a:rPr>
              <a:t> </a:t>
            </a:r>
            <a:r>
              <a:rPr sz="3600" spc="-20" dirty="0">
                <a:solidFill>
                  <a:srgbClr val="FFFFFF"/>
                </a:solidFill>
                <a:cs typeface="Calibri"/>
              </a:rPr>
              <a:t>online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8241793" y="1917192"/>
            <a:ext cx="9265918" cy="560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8293606" y="1969006"/>
            <a:ext cx="9061704" cy="5404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9499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Ascribe(Secure your</a:t>
            </a:r>
            <a:r>
              <a:rPr sz="5600" spc="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Work)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511808" y="2435350"/>
            <a:ext cx="15264384" cy="6056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28014" y="648106"/>
            <a:ext cx="106781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Ascribe </a:t>
            </a:r>
            <a:r>
              <a:rPr sz="5600" spc="-20" dirty="0">
                <a:solidFill>
                  <a:srgbClr val="095A82"/>
                </a:solidFill>
              </a:rPr>
              <a:t>Provides Following</a:t>
            </a:r>
            <a:r>
              <a:rPr sz="5600" spc="1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Features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2374392" y="1822704"/>
            <a:ext cx="2240280" cy="2240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837183" y="3962064"/>
            <a:ext cx="5294630" cy="148245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362710">
              <a:spcBef>
                <a:spcPts val="720"/>
              </a:spcBef>
            </a:pPr>
            <a:r>
              <a:rPr sz="2700" spc="10" dirty="0">
                <a:solidFill>
                  <a:srgbClr val="0D80B8"/>
                </a:solidFill>
                <a:cs typeface="Calibri"/>
              </a:rPr>
              <a:t>Lock </a:t>
            </a:r>
            <a:r>
              <a:rPr sz="2700" spc="-10" dirty="0">
                <a:solidFill>
                  <a:srgbClr val="0D80B8"/>
                </a:solidFill>
                <a:cs typeface="Calibri"/>
              </a:rPr>
              <a:t>In</a:t>
            </a:r>
            <a:r>
              <a:rPr sz="2700" spc="-10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0D80B8"/>
                </a:solidFill>
                <a:cs typeface="Calibri"/>
              </a:rPr>
              <a:t>Attribution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49530" marR="10160" indent="-25400" algn="just">
              <a:spcBef>
                <a:spcPts val="370"/>
              </a:spcBef>
            </a:pPr>
            <a:r>
              <a:rPr sz="2000" spc="-20" dirty="0">
                <a:solidFill>
                  <a:srgbClr val="585858"/>
                </a:solidFill>
                <a:cs typeface="Calibri"/>
              </a:rPr>
              <a:t>Create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a permanent and unbreakable link between  you and your creative work. That link – the record  of ownership – can be </a:t>
            </a:r>
            <a:r>
              <a:rPr sz="2000" spc="-20" dirty="0">
                <a:solidFill>
                  <a:srgbClr val="585858"/>
                </a:solidFill>
                <a:cs typeface="Calibri"/>
              </a:rPr>
              <a:t>forever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verified and</a:t>
            </a:r>
            <a:r>
              <a:rPr sz="2000" spc="120" dirty="0">
                <a:solidFill>
                  <a:srgbClr val="585858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tracked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5"/>
          <p:cNvSpPr/>
          <p:nvPr/>
        </p:nvSpPr>
        <p:spPr>
          <a:xfrm>
            <a:off x="8269222" y="1822704"/>
            <a:ext cx="2130552" cy="2130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262369" y="3962064"/>
            <a:ext cx="4144010" cy="117468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016000">
              <a:spcBef>
                <a:spcPts val="720"/>
              </a:spcBef>
            </a:pPr>
            <a:r>
              <a:rPr sz="2700" spc="-10" dirty="0">
                <a:solidFill>
                  <a:srgbClr val="0D80B8"/>
                </a:solidFill>
                <a:cs typeface="Calibri"/>
              </a:rPr>
              <a:t>Securely</a:t>
            </a:r>
            <a:r>
              <a:rPr sz="270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0D80B8"/>
                </a:solidFill>
                <a:cs typeface="Calibri"/>
              </a:rPr>
              <a:t>Share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 marR="10160" algn="ctr">
              <a:spcBef>
                <a:spcPts val="370"/>
              </a:spcBef>
            </a:pPr>
            <a:r>
              <a:rPr sz="2000" spc="-10" dirty="0">
                <a:solidFill>
                  <a:srgbClr val="585858"/>
                </a:solidFill>
                <a:cs typeface="Calibri"/>
              </a:rPr>
              <a:t>Securely share your digital content with  friends, </a:t>
            </a:r>
            <a:r>
              <a:rPr sz="2000" spc="-20" dirty="0">
                <a:solidFill>
                  <a:srgbClr val="585858"/>
                </a:solidFill>
                <a:cs typeface="Calibri"/>
              </a:rPr>
              <a:t>family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or fans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3767815" y="1822704"/>
            <a:ext cx="2173222" cy="2173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2370307" y="3962064"/>
            <a:ext cx="4964430" cy="148245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539240">
              <a:spcBef>
                <a:spcPts val="720"/>
              </a:spcBef>
            </a:pPr>
            <a:r>
              <a:rPr sz="2700" dirty="0">
                <a:solidFill>
                  <a:srgbClr val="0D80B8"/>
                </a:solidFill>
                <a:cs typeface="Calibri"/>
              </a:rPr>
              <a:t>Gain</a:t>
            </a:r>
            <a:r>
              <a:rPr sz="2700" spc="-3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0D80B8"/>
                </a:solidFill>
                <a:cs typeface="Calibri"/>
              </a:rPr>
              <a:t>Visibility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4130" marR="10160" algn="ctr">
              <a:spcBef>
                <a:spcPts val="370"/>
              </a:spcBef>
            </a:pPr>
            <a:r>
              <a:rPr sz="2000" spc="-10" dirty="0">
                <a:solidFill>
                  <a:srgbClr val="585858"/>
                </a:solidFill>
                <a:cs typeface="Calibri"/>
              </a:rPr>
              <a:t>Trace where and how your work spreads on the  Internet. We show you all the sites your work  has appeared on and its growth </a:t>
            </a:r>
            <a:r>
              <a:rPr sz="2000" spc="-20" dirty="0">
                <a:solidFill>
                  <a:srgbClr val="585858"/>
                </a:solidFill>
                <a:cs typeface="Calibri"/>
              </a:rPr>
              <a:t>over</a:t>
            </a:r>
            <a:r>
              <a:rPr sz="2000" spc="10" dirty="0">
                <a:solidFill>
                  <a:srgbClr val="585858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time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2368294" y="5669278"/>
            <a:ext cx="2240280" cy="2240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8156446" y="5669278"/>
            <a:ext cx="2243328" cy="2240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889001" y="7748603"/>
            <a:ext cx="5195570" cy="141833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62000">
              <a:spcBef>
                <a:spcPts val="420"/>
              </a:spcBef>
            </a:pPr>
            <a:r>
              <a:rPr sz="2700" spc="-10" dirty="0">
                <a:solidFill>
                  <a:srgbClr val="0D80B8"/>
                </a:solidFill>
                <a:cs typeface="Calibri"/>
              </a:rPr>
              <a:t>Certificate </a:t>
            </a:r>
            <a:r>
              <a:rPr sz="2700" dirty="0">
                <a:solidFill>
                  <a:srgbClr val="0D80B8"/>
                </a:solidFill>
                <a:cs typeface="Calibri"/>
              </a:rPr>
              <a:t>Of</a:t>
            </a:r>
            <a:r>
              <a:rPr sz="2700" spc="-3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0D80B8"/>
                </a:solidFill>
                <a:cs typeface="Calibri"/>
              </a:rPr>
              <a:t>Authenticity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4130" marR="10160" algn="ctr">
              <a:spcBef>
                <a:spcPts val="150"/>
              </a:spcBef>
            </a:pPr>
            <a:r>
              <a:rPr sz="2000" spc="-10" dirty="0">
                <a:solidFill>
                  <a:srgbClr val="585858"/>
                </a:solidFill>
                <a:cs typeface="Calibri"/>
              </a:rPr>
              <a:t>Each registered piece comes with a </a:t>
            </a:r>
            <a:r>
              <a:rPr sz="2000" spc="-20" dirty="0">
                <a:solidFill>
                  <a:srgbClr val="585858"/>
                </a:solidFill>
                <a:cs typeface="Calibri"/>
              </a:rPr>
              <a:t>COA,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a built in  unique cryptographic ID and the complete  ownership history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7058152" y="7748603"/>
            <a:ext cx="4361180" cy="141833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26110">
              <a:spcBef>
                <a:spcPts val="420"/>
              </a:spcBef>
            </a:pPr>
            <a:r>
              <a:rPr sz="2700" dirty="0">
                <a:solidFill>
                  <a:srgbClr val="0D80B8"/>
                </a:solidFill>
                <a:cs typeface="Calibri"/>
              </a:rPr>
              <a:t>Limited Digital</a:t>
            </a:r>
            <a:r>
              <a:rPr sz="2700" spc="-16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0D80B8"/>
                </a:solidFill>
                <a:cs typeface="Calibri"/>
              </a:rPr>
              <a:t>Editions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 marR="10160" algn="ctr">
              <a:spcBef>
                <a:spcPts val="150"/>
              </a:spcBef>
            </a:pPr>
            <a:r>
              <a:rPr sz="2000" spc="-10" dirty="0">
                <a:solidFill>
                  <a:srgbClr val="585858"/>
                </a:solidFill>
                <a:cs typeface="Calibri"/>
              </a:rPr>
              <a:t>Unique digital editions make it possible to  own and transfer digital artwork just like  you can with physical</a:t>
            </a:r>
            <a:r>
              <a:rPr sz="2000" spc="-60" dirty="0">
                <a:solidFill>
                  <a:srgbClr val="585858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85858"/>
                </a:solidFill>
                <a:cs typeface="Calibri"/>
              </a:rPr>
              <a:t>art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3783056" y="5669278"/>
            <a:ext cx="2237232" cy="2240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12493243" y="7748602"/>
            <a:ext cx="4817110" cy="141833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085850">
              <a:spcBef>
                <a:spcPts val="420"/>
              </a:spcBef>
            </a:pPr>
            <a:r>
              <a:rPr sz="2700" dirty="0">
                <a:solidFill>
                  <a:srgbClr val="0D80B8"/>
                </a:solidFill>
                <a:cs typeface="Calibri"/>
              </a:rPr>
              <a:t>License </a:t>
            </a:r>
            <a:r>
              <a:rPr sz="2700" spc="-50" dirty="0">
                <a:solidFill>
                  <a:srgbClr val="0D80B8"/>
                </a:solidFill>
                <a:cs typeface="Calibri"/>
              </a:rPr>
              <a:t>Your</a:t>
            </a:r>
            <a:r>
              <a:rPr sz="2700" spc="-80" dirty="0">
                <a:solidFill>
                  <a:srgbClr val="0D80B8"/>
                </a:solidFill>
                <a:cs typeface="Calibri"/>
              </a:rPr>
              <a:t> </a:t>
            </a:r>
            <a:r>
              <a:rPr sz="2700" spc="-30" dirty="0">
                <a:solidFill>
                  <a:srgbClr val="0D80B8"/>
                </a:solidFill>
                <a:cs typeface="Calibri"/>
              </a:rPr>
              <a:t>Work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 marR="10160" algn="ctr">
              <a:spcBef>
                <a:spcPts val="15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Transfer, consign or loan your digital creations  without losing attribution.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platform is  equipped with clear legal</a:t>
            </a:r>
            <a:r>
              <a:rPr sz="20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framework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7335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Ride</a:t>
            </a:r>
            <a:r>
              <a:rPr sz="5600" spc="-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Sharing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3688566" y="1810510"/>
            <a:ext cx="3666744" cy="777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1007852" y="2058922"/>
            <a:ext cx="152400" cy="6733540"/>
          </a:xfrm>
          <a:custGeom>
            <a:avLst/>
            <a:gdLst/>
            <a:ahLst/>
            <a:cxnLst/>
            <a:rect l="l" t="t" r="r" b="b"/>
            <a:pathLst>
              <a:path w="76200" h="3366770">
                <a:moveTo>
                  <a:pt x="38100" y="3289947"/>
                </a:moveTo>
                <a:lnTo>
                  <a:pt x="0" y="3328047"/>
                </a:lnTo>
                <a:lnTo>
                  <a:pt x="38100" y="3366147"/>
                </a:lnTo>
                <a:lnTo>
                  <a:pt x="76200" y="3328047"/>
                </a:lnTo>
                <a:lnTo>
                  <a:pt x="28194" y="3328047"/>
                </a:lnTo>
                <a:lnTo>
                  <a:pt x="28194" y="3308235"/>
                </a:lnTo>
                <a:lnTo>
                  <a:pt x="56387" y="3308235"/>
                </a:lnTo>
                <a:lnTo>
                  <a:pt x="38100" y="3289947"/>
                </a:lnTo>
                <a:close/>
              </a:path>
              <a:path w="76200" h="3366770">
                <a:moveTo>
                  <a:pt x="48006" y="3308235"/>
                </a:moveTo>
                <a:lnTo>
                  <a:pt x="28194" y="3308235"/>
                </a:lnTo>
                <a:lnTo>
                  <a:pt x="28194" y="3328047"/>
                </a:lnTo>
                <a:lnTo>
                  <a:pt x="48006" y="3328047"/>
                </a:lnTo>
                <a:lnTo>
                  <a:pt x="48006" y="3308235"/>
                </a:lnTo>
                <a:close/>
              </a:path>
              <a:path w="76200" h="3366770">
                <a:moveTo>
                  <a:pt x="56387" y="3308235"/>
                </a:moveTo>
                <a:lnTo>
                  <a:pt x="48006" y="3308235"/>
                </a:lnTo>
                <a:lnTo>
                  <a:pt x="48006" y="3328047"/>
                </a:lnTo>
                <a:lnTo>
                  <a:pt x="76200" y="3328047"/>
                </a:lnTo>
                <a:lnTo>
                  <a:pt x="56387" y="3308235"/>
                </a:lnTo>
                <a:close/>
              </a:path>
              <a:path w="76200" h="3366770">
                <a:moveTo>
                  <a:pt x="48006" y="3268611"/>
                </a:moveTo>
                <a:lnTo>
                  <a:pt x="28194" y="3268611"/>
                </a:lnTo>
                <a:lnTo>
                  <a:pt x="28194" y="3288423"/>
                </a:lnTo>
                <a:lnTo>
                  <a:pt x="48006" y="3288423"/>
                </a:lnTo>
                <a:lnTo>
                  <a:pt x="48006" y="3268611"/>
                </a:lnTo>
                <a:close/>
              </a:path>
              <a:path w="76200" h="3366770">
                <a:moveTo>
                  <a:pt x="48006" y="3228987"/>
                </a:moveTo>
                <a:lnTo>
                  <a:pt x="28194" y="3228987"/>
                </a:lnTo>
                <a:lnTo>
                  <a:pt x="28194" y="3248799"/>
                </a:lnTo>
                <a:lnTo>
                  <a:pt x="48006" y="3248799"/>
                </a:lnTo>
                <a:lnTo>
                  <a:pt x="48006" y="3228987"/>
                </a:lnTo>
                <a:close/>
              </a:path>
              <a:path w="76200" h="3366770">
                <a:moveTo>
                  <a:pt x="48006" y="3189363"/>
                </a:moveTo>
                <a:lnTo>
                  <a:pt x="28194" y="3189363"/>
                </a:lnTo>
                <a:lnTo>
                  <a:pt x="28194" y="3209175"/>
                </a:lnTo>
                <a:lnTo>
                  <a:pt x="48006" y="3209175"/>
                </a:lnTo>
                <a:lnTo>
                  <a:pt x="48006" y="3189363"/>
                </a:lnTo>
                <a:close/>
              </a:path>
              <a:path w="76200" h="3366770">
                <a:moveTo>
                  <a:pt x="48006" y="3149739"/>
                </a:moveTo>
                <a:lnTo>
                  <a:pt x="28194" y="3149739"/>
                </a:lnTo>
                <a:lnTo>
                  <a:pt x="28194" y="3169551"/>
                </a:lnTo>
                <a:lnTo>
                  <a:pt x="48006" y="3169551"/>
                </a:lnTo>
                <a:lnTo>
                  <a:pt x="48006" y="3149739"/>
                </a:lnTo>
                <a:close/>
              </a:path>
              <a:path w="76200" h="3366770">
                <a:moveTo>
                  <a:pt x="48006" y="3110115"/>
                </a:moveTo>
                <a:lnTo>
                  <a:pt x="28194" y="3110115"/>
                </a:lnTo>
                <a:lnTo>
                  <a:pt x="28194" y="3129927"/>
                </a:lnTo>
                <a:lnTo>
                  <a:pt x="48006" y="3129927"/>
                </a:lnTo>
                <a:lnTo>
                  <a:pt x="48006" y="3110115"/>
                </a:lnTo>
                <a:close/>
              </a:path>
              <a:path w="76200" h="3366770">
                <a:moveTo>
                  <a:pt x="48006" y="3070491"/>
                </a:moveTo>
                <a:lnTo>
                  <a:pt x="28194" y="3070491"/>
                </a:lnTo>
                <a:lnTo>
                  <a:pt x="28194" y="3090303"/>
                </a:lnTo>
                <a:lnTo>
                  <a:pt x="48006" y="3090303"/>
                </a:lnTo>
                <a:lnTo>
                  <a:pt x="48006" y="3070491"/>
                </a:lnTo>
                <a:close/>
              </a:path>
              <a:path w="76200" h="3366770">
                <a:moveTo>
                  <a:pt x="48006" y="3030867"/>
                </a:moveTo>
                <a:lnTo>
                  <a:pt x="28194" y="3030867"/>
                </a:lnTo>
                <a:lnTo>
                  <a:pt x="28194" y="3050679"/>
                </a:lnTo>
                <a:lnTo>
                  <a:pt x="48006" y="3050679"/>
                </a:lnTo>
                <a:lnTo>
                  <a:pt x="48006" y="3030867"/>
                </a:lnTo>
                <a:close/>
              </a:path>
              <a:path w="76200" h="3366770">
                <a:moveTo>
                  <a:pt x="48006" y="2991243"/>
                </a:moveTo>
                <a:lnTo>
                  <a:pt x="28194" y="2991243"/>
                </a:lnTo>
                <a:lnTo>
                  <a:pt x="28194" y="3011055"/>
                </a:lnTo>
                <a:lnTo>
                  <a:pt x="48006" y="3011055"/>
                </a:lnTo>
                <a:lnTo>
                  <a:pt x="48006" y="2991243"/>
                </a:lnTo>
                <a:close/>
              </a:path>
              <a:path w="76200" h="3366770">
                <a:moveTo>
                  <a:pt x="48006" y="2951619"/>
                </a:moveTo>
                <a:lnTo>
                  <a:pt x="28194" y="2951619"/>
                </a:lnTo>
                <a:lnTo>
                  <a:pt x="28194" y="2971431"/>
                </a:lnTo>
                <a:lnTo>
                  <a:pt x="48006" y="2971431"/>
                </a:lnTo>
                <a:lnTo>
                  <a:pt x="48006" y="2951619"/>
                </a:lnTo>
                <a:close/>
              </a:path>
              <a:path w="76200" h="3366770">
                <a:moveTo>
                  <a:pt x="48006" y="2911995"/>
                </a:moveTo>
                <a:lnTo>
                  <a:pt x="28194" y="2911995"/>
                </a:lnTo>
                <a:lnTo>
                  <a:pt x="28194" y="2931807"/>
                </a:lnTo>
                <a:lnTo>
                  <a:pt x="48006" y="2931807"/>
                </a:lnTo>
                <a:lnTo>
                  <a:pt x="48006" y="2911995"/>
                </a:lnTo>
                <a:close/>
              </a:path>
              <a:path w="76200" h="3366770">
                <a:moveTo>
                  <a:pt x="48006" y="2872371"/>
                </a:moveTo>
                <a:lnTo>
                  <a:pt x="28194" y="2872371"/>
                </a:lnTo>
                <a:lnTo>
                  <a:pt x="28194" y="2892183"/>
                </a:lnTo>
                <a:lnTo>
                  <a:pt x="48006" y="2892183"/>
                </a:lnTo>
                <a:lnTo>
                  <a:pt x="48006" y="2872371"/>
                </a:lnTo>
                <a:close/>
              </a:path>
              <a:path w="76200" h="3366770">
                <a:moveTo>
                  <a:pt x="48006" y="2832735"/>
                </a:moveTo>
                <a:lnTo>
                  <a:pt x="28194" y="2832735"/>
                </a:lnTo>
                <a:lnTo>
                  <a:pt x="28194" y="2852559"/>
                </a:lnTo>
                <a:lnTo>
                  <a:pt x="48006" y="2852559"/>
                </a:lnTo>
                <a:lnTo>
                  <a:pt x="48006" y="2832735"/>
                </a:lnTo>
                <a:close/>
              </a:path>
              <a:path w="76200" h="3366770">
                <a:moveTo>
                  <a:pt x="48006" y="2793111"/>
                </a:moveTo>
                <a:lnTo>
                  <a:pt x="28194" y="2793111"/>
                </a:lnTo>
                <a:lnTo>
                  <a:pt x="28194" y="2812923"/>
                </a:lnTo>
                <a:lnTo>
                  <a:pt x="48006" y="2812923"/>
                </a:lnTo>
                <a:lnTo>
                  <a:pt x="48006" y="2793111"/>
                </a:lnTo>
                <a:close/>
              </a:path>
              <a:path w="76200" h="3366770">
                <a:moveTo>
                  <a:pt x="48006" y="2753487"/>
                </a:moveTo>
                <a:lnTo>
                  <a:pt x="28194" y="2753487"/>
                </a:lnTo>
                <a:lnTo>
                  <a:pt x="28194" y="2773299"/>
                </a:lnTo>
                <a:lnTo>
                  <a:pt x="48006" y="2773299"/>
                </a:lnTo>
                <a:lnTo>
                  <a:pt x="48006" y="2753487"/>
                </a:lnTo>
                <a:close/>
              </a:path>
              <a:path w="76200" h="3366770">
                <a:moveTo>
                  <a:pt x="48006" y="2713863"/>
                </a:moveTo>
                <a:lnTo>
                  <a:pt x="28194" y="2713863"/>
                </a:lnTo>
                <a:lnTo>
                  <a:pt x="28194" y="2733675"/>
                </a:lnTo>
                <a:lnTo>
                  <a:pt x="48006" y="2733675"/>
                </a:lnTo>
                <a:lnTo>
                  <a:pt x="48006" y="2713863"/>
                </a:lnTo>
                <a:close/>
              </a:path>
              <a:path w="76200" h="3366770">
                <a:moveTo>
                  <a:pt x="48006" y="2674239"/>
                </a:moveTo>
                <a:lnTo>
                  <a:pt x="28194" y="2674239"/>
                </a:lnTo>
                <a:lnTo>
                  <a:pt x="28194" y="2694051"/>
                </a:lnTo>
                <a:lnTo>
                  <a:pt x="48006" y="2694051"/>
                </a:lnTo>
                <a:lnTo>
                  <a:pt x="48006" y="2674239"/>
                </a:lnTo>
                <a:close/>
              </a:path>
              <a:path w="76200" h="3366770">
                <a:moveTo>
                  <a:pt x="48006" y="2634615"/>
                </a:moveTo>
                <a:lnTo>
                  <a:pt x="28194" y="2634615"/>
                </a:lnTo>
                <a:lnTo>
                  <a:pt x="28194" y="2654427"/>
                </a:lnTo>
                <a:lnTo>
                  <a:pt x="48006" y="2654427"/>
                </a:lnTo>
                <a:lnTo>
                  <a:pt x="48006" y="2634615"/>
                </a:lnTo>
                <a:close/>
              </a:path>
              <a:path w="76200" h="3366770">
                <a:moveTo>
                  <a:pt x="48006" y="2594991"/>
                </a:moveTo>
                <a:lnTo>
                  <a:pt x="28194" y="2594991"/>
                </a:lnTo>
                <a:lnTo>
                  <a:pt x="28194" y="2614803"/>
                </a:lnTo>
                <a:lnTo>
                  <a:pt x="48006" y="2614803"/>
                </a:lnTo>
                <a:lnTo>
                  <a:pt x="48006" y="2594991"/>
                </a:lnTo>
                <a:close/>
              </a:path>
              <a:path w="76200" h="3366770">
                <a:moveTo>
                  <a:pt x="48006" y="2555366"/>
                </a:moveTo>
                <a:lnTo>
                  <a:pt x="28194" y="2555366"/>
                </a:lnTo>
                <a:lnTo>
                  <a:pt x="28194" y="2575179"/>
                </a:lnTo>
                <a:lnTo>
                  <a:pt x="48006" y="2575179"/>
                </a:lnTo>
                <a:lnTo>
                  <a:pt x="48006" y="2555366"/>
                </a:lnTo>
                <a:close/>
              </a:path>
              <a:path w="76200" h="3366770">
                <a:moveTo>
                  <a:pt x="48006" y="2515743"/>
                </a:moveTo>
                <a:lnTo>
                  <a:pt x="28194" y="2515743"/>
                </a:lnTo>
                <a:lnTo>
                  <a:pt x="28194" y="2535554"/>
                </a:lnTo>
                <a:lnTo>
                  <a:pt x="48006" y="2535554"/>
                </a:lnTo>
                <a:lnTo>
                  <a:pt x="48006" y="2515743"/>
                </a:lnTo>
                <a:close/>
              </a:path>
              <a:path w="76200" h="3366770">
                <a:moveTo>
                  <a:pt x="48006" y="2476119"/>
                </a:moveTo>
                <a:lnTo>
                  <a:pt x="28194" y="2476119"/>
                </a:lnTo>
                <a:lnTo>
                  <a:pt x="28194" y="2495931"/>
                </a:lnTo>
                <a:lnTo>
                  <a:pt x="48006" y="2495931"/>
                </a:lnTo>
                <a:lnTo>
                  <a:pt x="48006" y="2476119"/>
                </a:lnTo>
                <a:close/>
              </a:path>
              <a:path w="76200" h="3366770">
                <a:moveTo>
                  <a:pt x="48006" y="2436495"/>
                </a:moveTo>
                <a:lnTo>
                  <a:pt x="28194" y="2436495"/>
                </a:lnTo>
                <a:lnTo>
                  <a:pt x="28194" y="2456307"/>
                </a:lnTo>
                <a:lnTo>
                  <a:pt x="48006" y="2456307"/>
                </a:lnTo>
                <a:lnTo>
                  <a:pt x="48006" y="2436495"/>
                </a:lnTo>
                <a:close/>
              </a:path>
              <a:path w="76200" h="3366770">
                <a:moveTo>
                  <a:pt x="48006" y="2396871"/>
                </a:moveTo>
                <a:lnTo>
                  <a:pt x="28194" y="2396871"/>
                </a:lnTo>
                <a:lnTo>
                  <a:pt x="28194" y="2416683"/>
                </a:lnTo>
                <a:lnTo>
                  <a:pt x="48006" y="2416683"/>
                </a:lnTo>
                <a:lnTo>
                  <a:pt x="48006" y="2396871"/>
                </a:lnTo>
                <a:close/>
              </a:path>
              <a:path w="76200" h="3366770">
                <a:moveTo>
                  <a:pt x="48006" y="2357247"/>
                </a:moveTo>
                <a:lnTo>
                  <a:pt x="28194" y="2357247"/>
                </a:lnTo>
                <a:lnTo>
                  <a:pt x="28194" y="2377059"/>
                </a:lnTo>
                <a:lnTo>
                  <a:pt x="48006" y="2377059"/>
                </a:lnTo>
                <a:lnTo>
                  <a:pt x="48006" y="2357247"/>
                </a:lnTo>
                <a:close/>
              </a:path>
              <a:path w="76200" h="3366770">
                <a:moveTo>
                  <a:pt x="48006" y="2317623"/>
                </a:moveTo>
                <a:lnTo>
                  <a:pt x="28194" y="2317623"/>
                </a:lnTo>
                <a:lnTo>
                  <a:pt x="28194" y="2337435"/>
                </a:lnTo>
                <a:lnTo>
                  <a:pt x="48006" y="2337435"/>
                </a:lnTo>
                <a:lnTo>
                  <a:pt x="48006" y="2317623"/>
                </a:lnTo>
                <a:close/>
              </a:path>
              <a:path w="76200" h="3366770">
                <a:moveTo>
                  <a:pt x="48006" y="2277999"/>
                </a:moveTo>
                <a:lnTo>
                  <a:pt x="28194" y="2277999"/>
                </a:lnTo>
                <a:lnTo>
                  <a:pt x="28194" y="2297811"/>
                </a:lnTo>
                <a:lnTo>
                  <a:pt x="48006" y="2297811"/>
                </a:lnTo>
                <a:lnTo>
                  <a:pt x="48006" y="2277999"/>
                </a:lnTo>
                <a:close/>
              </a:path>
              <a:path w="76200" h="3366770">
                <a:moveTo>
                  <a:pt x="48006" y="2238375"/>
                </a:moveTo>
                <a:lnTo>
                  <a:pt x="28194" y="2238375"/>
                </a:lnTo>
                <a:lnTo>
                  <a:pt x="28194" y="2258187"/>
                </a:lnTo>
                <a:lnTo>
                  <a:pt x="48006" y="2258187"/>
                </a:lnTo>
                <a:lnTo>
                  <a:pt x="48006" y="2238375"/>
                </a:lnTo>
                <a:close/>
              </a:path>
              <a:path w="76200" h="3366770">
                <a:moveTo>
                  <a:pt x="48006" y="2198751"/>
                </a:moveTo>
                <a:lnTo>
                  <a:pt x="28194" y="2198751"/>
                </a:lnTo>
                <a:lnTo>
                  <a:pt x="28194" y="2218563"/>
                </a:lnTo>
                <a:lnTo>
                  <a:pt x="48006" y="2218563"/>
                </a:lnTo>
                <a:lnTo>
                  <a:pt x="48006" y="2198751"/>
                </a:lnTo>
                <a:close/>
              </a:path>
              <a:path w="76200" h="3366770">
                <a:moveTo>
                  <a:pt x="48006" y="2159127"/>
                </a:moveTo>
                <a:lnTo>
                  <a:pt x="28194" y="2159127"/>
                </a:lnTo>
                <a:lnTo>
                  <a:pt x="28194" y="2178939"/>
                </a:lnTo>
                <a:lnTo>
                  <a:pt x="48006" y="2178939"/>
                </a:lnTo>
                <a:lnTo>
                  <a:pt x="48006" y="2159127"/>
                </a:lnTo>
                <a:close/>
              </a:path>
              <a:path w="76200" h="3366770">
                <a:moveTo>
                  <a:pt x="48006" y="2119503"/>
                </a:moveTo>
                <a:lnTo>
                  <a:pt x="28194" y="2119503"/>
                </a:lnTo>
                <a:lnTo>
                  <a:pt x="28194" y="2139315"/>
                </a:lnTo>
                <a:lnTo>
                  <a:pt x="48006" y="2139315"/>
                </a:lnTo>
                <a:lnTo>
                  <a:pt x="48006" y="2119503"/>
                </a:lnTo>
                <a:close/>
              </a:path>
              <a:path w="76200" h="3366770">
                <a:moveTo>
                  <a:pt x="48006" y="2079879"/>
                </a:moveTo>
                <a:lnTo>
                  <a:pt x="28194" y="2079879"/>
                </a:lnTo>
                <a:lnTo>
                  <a:pt x="28194" y="2099691"/>
                </a:lnTo>
                <a:lnTo>
                  <a:pt x="48006" y="2099691"/>
                </a:lnTo>
                <a:lnTo>
                  <a:pt x="48006" y="2079879"/>
                </a:lnTo>
                <a:close/>
              </a:path>
              <a:path w="76200" h="3366770">
                <a:moveTo>
                  <a:pt x="48006" y="2040255"/>
                </a:moveTo>
                <a:lnTo>
                  <a:pt x="28194" y="2040255"/>
                </a:lnTo>
                <a:lnTo>
                  <a:pt x="28194" y="2060067"/>
                </a:lnTo>
                <a:lnTo>
                  <a:pt x="48006" y="2060067"/>
                </a:lnTo>
                <a:lnTo>
                  <a:pt x="48006" y="2040255"/>
                </a:lnTo>
                <a:close/>
              </a:path>
              <a:path w="76200" h="3366770">
                <a:moveTo>
                  <a:pt x="48006" y="2000631"/>
                </a:moveTo>
                <a:lnTo>
                  <a:pt x="28194" y="2000631"/>
                </a:lnTo>
                <a:lnTo>
                  <a:pt x="28194" y="2020443"/>
                </a:lnTo>
                <a:lnTo>
                  <a:pt x="48006" y="2020443"/>
                </a:lnTo>
                <a:lnTo>
                  <a:pt x="48006" y="2000631"/>
                </a:lnTo>
                <a:close/>
              </a:path>
              <a:path w="76200" h="3366770">
                <a:moveTo>
                  <a:pt x="48006" y="1961007"/>
                </a:moveTo>
                <a:lnTo>
                  <a:pt x="28194" y="1961007"/>
                </a:lnTo>
                <a:lnTo>
                  <a:pt x="28194" y="1980819"/>
                </a:lnTo>
                <a:lnTo>
                  <a:pt x="48006" y="1980819"/>
                </a:lnTo>
                <a:lnTo>
                  <a:pt x="48006" y="1961007"/>
                </a:lnTo>
                <a:close/>
              </a:path>
              <a:path w="76200" h="3366770">
                <a:moveTo>
                  <a:pt x="48006" y="1921383"/>
                </a:moveTo>
                <a:lnTo>
                  <a:pt x="28194" y="1921383"/>
                </a:lnTo>
                <a:lnTo>
                  <a:pt x="28194" y="1941195"/>
                </a:lnTo>
                <a:lnTo>
                  <a:pt x="48006" y="1941195"/>
                </a:lnTo>
                <a:lnTo>
                  <a:pt x="48006" y="1921383"/>
                </a:lnTo>
                <a:close/>
              </a:path>
              <a:path w="76200" h="3366770">
                <a:moveTo>
                  <a:pt x="48006" y="1881758"/>
                </a:moveTo>
                <a:lnTo>
                  <a:pt x="28194" y="1881758"/>
                </a:lnTo>
                <a:lnTo>
                  <a:pt x="28194" y="1901570"/>
                </a:lnTo>
                <a:lnTo>
                  <a:pt x="48006" y="1901570"/>
                </a:lnTo>
                <a:lnTo>
                  <a:pt x="48006" y="1881758"/>
                </a:lnTo>
                <a:close/>
              </a:path>
              <a:path w="76200" h="3366770">
                <a:moveTo>
                  <a:pt x="48006" y="1842135"/>
                </a:moveTo>
                <a:lnTo>
                  <a:pt x="28194" y="1842135"/>
                </a:lnTo>
                <a:lnTo>
                  <a:pt x="28194" y="1861946"/>
                </a:lnTo>
                <a:lnTo>
                  <a:pt x="48006" y="1861946"/>
                </a:lnTo>
                <a:lnTo>
                  <a:pt x="48006" y="1842135"/>
                </a:lnTo>
                <a:close/>
              </a:path>
              <a:path w="76200" h="3366770">
                <a:moveTo>
                  <a:pt x="48006" y="1802511"/>
                </a:moveTo>
                <a:lnTo>
                  <a:pt x="28194" y="1802511"/>
                </a:lnTo>
                <a:lnTo>
                  <a:pt x="28194" y="1822323"/>
                </a:lnTo>
                <a:lnTo>
                  <a:pt x="48006" y="1822323"/>
                </a:lnTo>
                <a:lnTo>
                  <a:pt x="48006" y="1802511"/>
                </a:lnTo>
                <a:close/>
              </a:path>
              <a:path w="76200" h="3366770">
                <a:moveTo>
                  <a:pt x="48006" y="1762887"/>
                </a:moveTo>
                <a:lnTo>
                  <a:pt x="28194" y="1762887"/>
                </a:lnTo>
                <a:lnTo>
                  <a:pt x="28194" y="1782699"/>
                </a:lnTo>
                <a:lnTo>
                  <a:pt x="48006" y="1782699"/>
                </a:lnTo>
                <a:lnTo>
                  <a:pt x="48006" y="1762887"/>
                </a:lnTo>
                <a:close/>
              </a:path>
              <a:path w="76200" h="3366770">
                <a:moveTo>
                  <a:pt x="48006" y="1723263"/>
                </a:moveTo>
                <a:lnTo>
                  <a:pt x="28194" y="1723263"/>
                </a:lnTo>
                <a:lnTo>
                  <a:pt x="28194" y="1743075"/>
                </a:lnTo>
                <a:lnTo>
                  <a:pt x="48006" y="1743075"/>
                </a:lnTo>
                <a:lnTo>
                  <a:pt x="48006" y="1723263"/>
                </a:lnTo>
                <a:close/>
              </a:path>
              <a:path w="76200" h="3366770">
                <a:moveTo>
                  <a:pt x="48006" y="1683639"/>
                </a:moveTo>
                <a:lnTo>
                  <a:pt x="28194" y="1683639"/>
                </a:lnTo>
                <a:lnTo>
                  <a:pt x="28194" y="1703451"/>
                </a:lnTo>
                <a:lnTo>
                  <a:pt x="48006" y="1703451"/>
                </a:lnTo>
                <a:lnTo>
                  <a:pt x="48006" y="1683639"/>
                </a:lnTo>
                <a:close/>
              </a:path>
              <a:path w="76200" h="3366770">
                <a:moveTo>
                  <a:pt x="48006" y="1644014"/>
                </a:moveTo>
                <a:lnTo>
                  <a:pt x="28194" y="1644014"/>
                </a:lnTo>
                <a:lnTo>
                  <a:pt x="28194" y="1663827"/>
                </a:lnTo>
                <a:lnTo>
                  <a:pt x="48006" y="1663827"/>
                </a:lnTo>
                <a:lnTo>
                  <a:pt x="48006" y="1644014"/>
                </a:lnTo>
                <a:close/>
              </a:path>
              <a:path w="76200" h="3366770">
                <a:moveTo>
                  <a:pt x="48006" y="1604390"/>
                </a:moveTo>
                <a:lnTo>
                  <a:pt x="28194" y="1604390"/>
                </a:lnTo>
                <a:lnTo>
                  <a:pt x="28194" y="1624202"/>
                </a:lnTo>
                <a:lnTo>
                  <a:pt x="48006" y="1624202"/>
                </a:lnTo>
                <a:lnTo>
                  <a:pt x="48006" y="1604390"/>
                </a:lnTo>
                <a:close/>
              </a:path>
              <a:path w="76200" h="3366770">
                <a:moveTo>
                  <a:pt x="48006" y="1564767"/>
                </a:moveTo>
                <a:lnTo>
                  <a:pt x="28194" y="1564767"/>
                </a:lnTo>
                <a:lnTo>
                  <a:pt x="28194" y="1584579"/>
                </a:lnTo>
                <a:lnTo>
                  <a:pt x="48006" y="1584579"/>
                </a:lnTo>
                <a:lnTo>
                  <a:pt x="48006" y="1564767"/>
                </a:lnTo>
                <a:close/>
              </a:path>
              <a:path w="76200" h="3366770">
                <a:moveTo>
                  <a:pt x="48006" y="1525143"/>
                </a:moveTo>
                <a:lnTo>
                  <a:pt x="28194" y="1525143"/>
                </a:lnTo>
                <a:lnTo>
                  <a:pt x="28194" y="1544955"/>
                </a:lnTo>
                <a:lnTo>
                  <a:pt x="48006" y="1544955"/>
                </a:lnTo>
                <a:lnTo>
                  <a:pt x="48006" y="1525143"/>
                </a:lnTo>
                <a:close/>
              </a:path>
              <a:path w="76200" h="3366770">
                <a:moveTo>
                  <a:pt x="48006" y="1485519"/>
                </a:moveTo>
                <a:lnTo>
                  <a:pt x="28194" y="1485519"/>
                </a:lnTo>
                <a:lnTo>
                  <a:pt x="28194" y="1505331"/>
                </a:lnTo>
                <a:lnTo>
                  <a:pt x="48006" y="1505331"/>
                </a:lnTo>
                <a:lnTo>
                  <a:pt x="48006" y="1485519"/>
                </a:lnTo>
                <a:close/>
              </a:path>
              <a:path w="76200" h="3366770">
                <a:moveTo>
                  <a:pt x="48006" y="1445895"/>
                </a:moveTo>
                <a:lnTo>
                  <a:pt x="28194" y="1445895"/>
                </a:lnTo>
                <a:lnTo>
                  <a:pt x="28194" y="1465707"/>
                </a:lnTo>
                <a:lnTo>
                  <a:pt x="48006" y="1465707"/>
                </a:lnTo>
                <a:lnTo>
                  <a:pt x="48006" y="1445895"/>
                </a:lnTo>
                <a:close/>
              </a:path>
              <a:path w="76200" h="3366770">
                <a:moveTo>
                  <a:pt x="48006" y="1406270"/>
                </a:moveTo>
                <a:lnTo>
                  <a:pt x="28194" y="1406270"/>
                </a:lnTo>
                <a:lnTo>
                  <a:pt x="28194" y="1426083"/>
                </a:lnTo>
                <a:lnTo>
                  <a:pt x="48006" y="1426083"/>
                </a:lnTo>
                <a:lnTo>
                  <a:pt x="48006" y="1406270"/>
                </a:lnTo>
                <a:close/>
              </a:path>
              <a:path w="76200" h="3366770">
                <a:moveTo>
                  <a:pt x="48006" y="1366646"/>
                </a:moveTo>
                <a:lnTo>
                  <a:pt x="28194" y="1366646"/>
                </a:lnTo>
                <a:lnTo>
                  <a:pt x="28194" y="1386458"/>
                </a:lnTo>
                <a:lnTo>
                  <a:pt x="48006" y="1386458"/>
                </a:lnTo>
                <a:lnTo>
                  <a:pt x="48006" y="1366646"/>
                </a:lnTo>
                <a:close/>
              </a:path>
              <a:path w="76200" h="3366770">
                <a:moveTo>
                  <a:pt x="48006" y="1327023"/>
                </a:moveTo>
                <a:lnTo>
                  <a:pt x="28194" y="1327023"/>
                </a:lnTo>
                <a:lnTo>
                  <a:pt x="28194" y="1346835"/>
                </a:lnTo>
                <a:lnTo>
                  <a:pt x="48006" y="1346835"/>
                </a:lnTo>
                <a:lnTo>
                  <a:pt x="48006" y="1327023"/>
                </a:lnTo>
                <a:close/>
              </a:path>
              <a:path w="76200" h="3366770">
                <a:moveTo>
                  <a:pt x="48006" y="1287399"/>
                </a:moveTo>
                <a:lnTo>
                  <a:pt x="28194" y="1287399"/>
                </a:lnTo>
                <a:lnTo>
                  <a:pt x="28194" y="1307211"/>
                </a:lnTo>
                <a:lnTo>
                  <a:pt x="48006" y="1307211"/>
                </a:lnTo>
                <a:lnTo>
                  <a:pt x="48006" y="1287399"/>
                </a:lnTo>
                <a:close/>
              </a:path>
              <a:path w="76200" h="3366770">
                <a:moveTo>
                  <a:pt x="48006" y="1247775"/>
                </a:moveTo>
                <a:lnTo>
                  <a:pt x="28194" y="1247775"/>
                </a:lnTo>
                <a:lnTo>
                  <a:pt x="28194" y="1267587"/>
                </a:lnTo>
                <a:lnTo>
                  <a:pt x="48006" y="1267587"/>
                </a:lnTo>
                <a:lnTo>
                  <a:pt x="48006" y="1247775"/>
                </a:lnTo>
                <a:close/>
              </a:path>
              <a:path w="76200" h="3366770">
                <a:moveTo>
                  <a:pt x="48006" y="1208151"/>
                </a:moveTo>
                <a:lnTo>
                  <a:pt x="28194" y="1208151"/>
                </a:lnTo>
                <a:lnTo>
                  <a:pt x="28194" y="1227963"/>
                </a:lnTo>
                <a:lnTo>
                  <a:pt x="48006" y="1227963"/>
                </a:lnTo>
                <a:lnTo>
                  <a:pt x="48006" y="1208151"/>
                </a:lnTo>
                <a:close/>
              </a:path>
              <a:path w="76200" h="3366770">
                <a:moveTo>
                  <a:pt x="48006" y="1168527"/>
                </a:moveTo>
                <a:lnTo>
                  <a:pt x="28194" y="1168527"/>
                </a:lnTo>
                <a:lnTo>
                  <a:pt x="28194" y="1188339"/>
                </a:lnTo>
                <a:lnTo>
                  <a:pt x="48006" y="1188339"/>
                </a:lnTo>
                <a:lnTo>
                  <a:pt x="48006" y="1168527"/>
                </a:lnTo>
                <a:close/>
              </a:path>
              <a:path w="76200" h="3366770">
                <a:moveTo>
                  <a:pt x="48006" y="1128902"/>
                </a:moveTo>
                <a:lnTo>
                  <a:pt x="28194" y="1128902"/>
                </a:lnTo>
                <a:lnTo>
                  <a:pt x="28194" y="1148714"/>
                </a:lnTo>
                <a:lnTo>
                  <a:pt x="48006" y="1148714"/>
                </a:lnTo>
                <a:lnTo>
                  <a:pt x="48006" y="1128902"/>
                </a:lnTo>
                <a:close/>
              </a:path>
              <a:path w="76200" h="3366770">
                <a:moveTo>
                  <a:pt x="48006" y="1089279"/>
                </a:moveTo>
                <a:lnTo>
                  <a:pt x="28194" y="1089279"/>
                </a:lnTo>
                <a:lnTo>
                  <a:pt x="28194" y="1109090"/>
                </a:lnTo>
                <a:lnTo>
                  <a:pt x="48006" y="1109090"/>
                </a:lnTo>
                <a:lnTo>
                  <a:pt x="48006" y="1089279"/>
                </a:lnTo>
                <a:close/>
              </a:path>
              <a:path w="76200" h="3366770">
                <a:moveTo>
                  <a:pt x="48006" y="1049655"/>
                </a:moveTo>
                <a:lnTo>
                  <a:pt x="28194" y="1049655"/>
                </a:lnTo>
                <a:lnTo>
                  <a:pt x="28194" y="1069467"/>
                </a:lnTo>
                <a:lnTo>
                  <a:pt x="48006" y="1069467"/>
                </a:lnTo>
                <a:lnTo>
                  <a:pt x="48006" y="1049655"/>
                </a:lnTo>
                <a:close/>
              </a:path>
              <a:path w="76200" h="3366770">
                <a:moveTo>
                  <a:pt x="48006" y="1010031"/>
                </a:moveTo>
                <a:lnTo>
                  <a:pt x="28194" y="1010031"/>
                </a:lnTo>
                <a:lnTo>
                  <a:pt x="28194" y="1029843"/>
                </a:lnTo>
                <a:lnTo>
                  <a:pt x="48006" y="1029843"/>
                </a:lnTo>
                <a:lnTo>
                  <a:pt x="48006" y="1010031"/>
                </a:lnTo>
                <a:close/>
              </a:path>
              <a:path w="76200" h="3366770">
                <a:moveTo>
                  <a:pt x="48006" y="970407"/>
                </a:moveTo>
                <a:lnTo>
                  <a:pt x="28194" y="970407"/>
                </a:lnTo>
                <a:lnTo>
                  <a:pt x="28194" y="990219"/>
                </a:lnTo>
                <a:lnTo>
                  <a:pt x="48006" y="990219"/>
                </a:lnTo>
                <a:lnTo>
                  <a:pt x="48006" y="970407"/>
                </a:lnTo>
                <a:close/>
              </a:path>
              <a:path w="76200" h="3366770">
                <a:moveTo>
                  <a:pt x="48006" y="930782"/>
                </a:moveTo>
                <a:lnTo>
                  <a:pt x="28194" y="930782"/>
                </a:lnTo>
                <a:lnTo>
                  <a:pt x="28194" y="950594"/>
                </a:lnTo>
                <a:lnTo>
                  <a:pt x="48006" y="950594"/>
                </a:lnTo>
                <a:lnTo>
                  <a:pt x="48006" y="930782"/>
                </a:lnTo>
                <a:close/>
              </a:path>
              <a:path w="76200" h="3366770">
                <a:moveTo>
                  <a:pt x="48006" y="891158"/>
                </a:moveTo>
                <a:lnTo>
                  <a:pt x="28194" y="891158"/>
                </a:lnTo>
                <a:lnTo>
                  <a:pt x="28194" y="910970"/>
                </a:lnTo>
                <a:lnTo>
                  <a:pt x="48006" y="910970"/>
                </a:lnTo>
                <a:lnTo>
                  <a:pt x="48006" y="891158"/>
                </a:lnTo>
                <a:close/>
              </a:path>
              <a:path w="76200" h="3366770">
                <a:moveTo>
                  <a:pt x="48006" y="851535"/>
                </a:moveTo>
                <a:lnTo>
                  <a:pt x="28194" y="851535"/>
                </a:lnTo>
                <a:lnTo>
                  <a:pt x="28194" y="871346"/>
                </a:lnTo>
                <a:lnTo>
                  <a:pt x="48006" y="871346"/>
                </a:lnTo>
                <a:lnTo>
                  <a:pt x="48006" y="851535"/>
                </a:lnTo>
                <a:close/>
              </a:path>
              <a:path w="76200" h="3366770">
                <a:moveTo>
                  <a:pt x="48006" y="811911"/>
                </a:moveTo>
                <a:lnTo>
                  <a:pt x="28194" y="811911"/>
                </a:lnTo>
                <a:lnTo>
                  <a:pt x="28194" y="831723"/>
                </a:lnTo>
                <a:lnTo>
                  <a:pt x="48006" y="831723"/>
                </a:lnTo>
                <a:lnTo>
                  <a:pt x="48006" y="811911"/>
                </a:lnTo>
                <a:close/>
              </a:path>
              <a:path w="76200" h="3366770">
                <a:moveTo>
                  <a:pt x="48006" y="772287"/>
                </a:moveTo>
                <a:lnTo>
                  <a:pt x="28194" y="772287"/>
                </a:lnTo>
                <a:lnTo>
                  <a:pt x="28194" y="792099"/>
                </a:lnTo>
                <a:lnTo>
                  <a:pt x="48006" y="792099"/>
                </a:lnTo>
                <a:lnTo>
                  <a:pt x="48006" y="772287"/>
                </a:lnTo>
                <a:close/>
              </a:path>
              <a:path w="76200" h="3366770">
                <a:moveTo>
                  <a:pt x="48006" y="732663"/>
                </a:moveTo>
                <a:lnTo>
                  <a:pt x="28194" y="732663"/>
                </a:lnTo>
                <a:lnTo>
                  <a:pt x="28194" y="752475"/>
                </a:lnTo>
                <a:lnTo>
                  <a:pt x="48006" y="752475"/>
                </a:lnTo>
                <a:lnTo>
                  <a:pt x="48006" y="732663"/>
                </a:lnTo>
                <a:close/>
              </a:path>
              <a:path w="76200" h="3366770">
                <a:moveTo>
                  <a:pt x="48006" y="693038"/>
                </a:moveTo>
                <a:lnTo>
                  <a:pt x="28194" y="693038"/>
                </a:lnTo>
                <a:lnTo>
                  <a:pt x="28194" y="712851"/>
                </a:lnTo>
                <a:lnTo>
                  <a:pt x="48006" y="712851"/>
                </a:lnTo>
                <a:lnTo>
                  <a:pt x="48006" y="693038"/>
                </a:lnTo>
                <a:close/>
              </a:path>
              <a:path w="76200" h="3366770">
                <a:moveTo>
                  <a:pt x="48006" y="653414"/>
                </a:moveTo>
                <a:lnTo>
                  <a:pt x="28194" y="653414"/>
                </a:lnTo>
                <a:lnTo>
                  <a:pt x="28194" y="673226"/>
                </a:lnTo>
                <a:lnTo>
                  <a:pt x="48006" y="673226"/>
                </a:lnTo>
                <a:lnTo>
                  <a:pt x="48006" y="653414"/>
                </a:lnTo>
                <a:close/>
              </a:path>
              <a:path w="76200" h="3366770">
                <a:moveTo>
                  <a:pt x="48006" y="613790"/>
                </a:moveTo>
                <a:lnTo>
                  <a:pt x="28194" y="613790"/>
                </a:lnTo>
                <a:lnTo>
                  <a:pt x="28194" y="633602"/>
                </a:lnTo>
                <a:lnTo>
                  <a:pt x="48006" y="633602"/>
                </a:lnTo>
                <a:lnTo>
                  <a:pt x="48006" y="613790"/>
                </a:lnTo>
                <a:close/>
              </a:path>
              <a:path w="76200" h="3366770">
                <a:moveTo>
                  <a:pt x="48006" y="574166"/>
                </a:moveTo>
                <a:lnTo>
                  <a:pt x="28194" y="574166"/>
                </a:lnTo>
                <a:lnTo>
                  <a:pt x="28194" y="593978"/>
                </a:lnTo>
                <a:lnTo>
                  <a:pt x="48006" y="593978"/>
                </a:lnTo>
                <a:lnTo>
                  <a:pt x="48006" y="574166"/>
                </a:lnTo>
                <a:close/>
              </a:path>
              <a:path w="76200" h="3366770">
                <a:moveTo>
                  <a:pt x="48006" y="534542"/>
                </a:moveTo>
                <a:lnTo>
                  <a:pt x="28194" y="534542"/>
                </a:lnTo>
                <a:lnTo>
                  <a:pt x="28194" y="554354"/>
                </a:lnTo>
                <a:lnTo>
                  <a:pt x="48006" y="554354"/>
                </a:lnTo>
                <a:lnTo>
                  <a:pt x="48006" y="534542"/>
                </a:lnTo>
                <a:close/>
              </a:path>
              <a:path w="76200" h="3366770">
                <a:moveTo>
                  <a:pt x="48006" y="494918"/>
                </a:moveTo>
                <a:lnTo>
                  <a:pt x="28194" y="494918"/>
                </a:lnTo>
                <a:lnTo>
                  <a:pt x="28194" y="514730"/>
                </a:lnTo>
                <a:lnTo>
                  <a:pt x="48006" y="514730"/>
                </a:lnTo>
                <a:lnTo>
                  <a:pt x="48006" y="494918"/>
                </a:lnTo>
                <a:close/>
              </a:path>
              <a:path w="76200" h="3366770">
                <a:moveTo>
                  <a:pt x="48006" y="455295"/>
                </a:moveTo>
                <a:lnTo>
                  <a:pt x="28194" y="455295"/>
                </a:lnTo>
                <a:lnTo>
                  <a:pt x="28194" y="475107"/>
                </a:lnTo>
                <a:lnTo>
                  <a:pt x="48006" y="475107"/>
                </a:lnTo>
                <a:lnTo>
                  <a:pt x="48006" y="455295"/>
                </a:lnTo>
                <a:close/>
              </a:path>
              <a:path w="76200" h="3366770">
                <a:moveTo>
                  <a:pt x="48006" y="415671"/>
                </a:moveTo>
                <a:lnTo>
                  <a:pt x="28194" y="415671"/>
                </a:lnTo>
                <a:lnTo>
                  <a:pt x="28194" y="435483"/>
                </a:lnTo>
                <a:lnTo>
                  <a:pt x="48006" y="435483"/>
                </a:lnTo>
                <a:lnTo>
                  <a:pt x="48006" y="415671"/>
                </a:lnTo>
                <a:close/>
              </a:path>
              <a:path w="76200" h="3366770">
                <a:moveTo>
                  <a:pt x="48006" y="376047"/>
                </a:moveTo>
                <a:lnTo>
                  <a:pt x="28194" y="376047"/>
                </a:lnTo>
                <a:lnTo>
                  <a:pt x="28194" y="395859"/>
                </a:lnTo>
                <a:lnTo>
                  <a:pt x="48006" y="395859"/>
                </a:lnTo>
                <a:lnTo>
                  <a:pt x="48006" y="376047"/>
                </a:lnTo>
                <a:close/>
              </a:path>
              <a:path w="76200" h="3366770">
                <a:moveTo>
                  <a:pt x="48006" y="336423"/>
                </a:moveTo>
                <a:lnTo>
                  <a:pt x="28194" y="336423"/>
                </a:lnTo>
                <a:lnTo>
                  <a:pt x="28194" y="356235"/>
                </a:lnTo>
                <a:lnTo>
                  <a:pt x="48006" y="356235"/>
                </a:lnTo>
                <a:lnTo>
                  <a:pt x="48006" y="336423"/>
                </a:lnTo>
                <a:close/>
              </a:path>
              <a:path w="76200" h="3366770">
                <a:moveTo>
                  <a:pt x="48006" y="296799"/>
                </a:moveTo>
                <a:lnTo>
                  <a:pt x="28194" y="296799"/>
                </a:lnTo>
                <a:lnTo>
                  <a:pt x="28194" y="316611"/>
                </a:lnTo>
                <a:lnTo>
                  <a:pt x="48006" y="316611"/>
                </a:lnTo>
                <a:lnTo>
                  <a:pt x="48006" y="296799"/>
                </a:lnTo>
                <a:close/>
              </a:path>
              <a:path w="76200" h="3366770">
                <a:moveTo>
                  <a:pt x="48006" y="257175"/>
                </a:moveTo>
                <a:lnTo>
                  <a:pt x="28194" y="257175"/>
                </a:lnTo>
                <a:lnTo>
                  <a:pt x="28194" y="276987"/>
                </a:lnTo>
                <a:lnTo>
                  <a:pt x="48006" y="276987"/>
                </a:lnTo>
                <a:lnTo>
                  <a:pt x="48006" y="257175"/>
                </a:lnTo>
                <a:close/>
              </a:path>
              <a:path w="76200" h="3366770">
                <a:moveTo>
                  <a:pt x="48006" y="217550"/>
                </a:moveTo>
                <a:lnTo>
                  <a:pt x="28194" y="217550"/>
                </a:lnTo>
                <a:lnTo>
                  <a:pt x="28194" y="237362"/>
                </a:lnTo>
                <a:lnTo>
                  <a:pt x="48006" y="237362"/>
                </a:lnTo>
                <a:lnTo>
                  <a:pt x="48006" y="217550"/>
                </a:lnTo>
                <a:close/>
              </a:path>
              <a:path w="76200" h="3366770">
                <a:moveTo>
                  <a:pt x="48006" y="177926"/>
                </a:moveTo>
                <a:lnTo>
                  <a:pt x="28194" y="177926"/>
                </a:lnTo>
                <a:lnTo>
                  <a:pt x="28194" y="197738"/>
                </a:lnTo>
                <a:lnTo>
                  <a:pt x="48006" y="197738"/>
                </a:lnTo>
                <a:lnTo>
                  <a:pt x="48006" y="177926"/>
                </a:lnTo>
                <a:close/>
              </a:path>
              <a:path w="76200" h="3366770">
                <a:moveTo>
                  <a:pt x="48006" y="138302"/>
                </a:moveTo>
                <a:lnTo>
                  <a:pt x="28194" y="138302"/>
                </a:lnTo>
                <a:lnTo>
                  <a:pt x="28194" y="158114"/>
                </a:lnTo>
                <a:lnTo>
                  <a:pt x="48006" y="158114"/>
                </a:lnTo>
                <a:lnTo>
                  <a:pt x="48006" y="138302"/>
                </a:lnTo>
                <a:close/>
              </a:path>
              <a:path w="76200" h="3366770">
                <a:moveTo>
                  <a:pt x="48006" y="98678"/>
                </a:moveTo>
                <a:lnTo>
                  <a:pt x="28194" y="98678"/>
                </a:lnTo>
                <a:lnTo>
                  <a:pt x="28194" y="118490"/>
                </a:lnTo>
                <a:lnTo>
                  <a:pt x="48006" y="118490"/>
                </a:lnTo>
                <a:lnTo>
                  <a:pt x="48006" y="98678"/>
                </a:lnTo>
                <a:close/>
              </a:path>
              <a:path w="76200" h="3366770">
                <a:moveTo>
                  <a:pt x="28194" y="66294"/>
                </a:moveTo>
                <a:lnTo>
                  <a:pt x="28194" y="78866"/>
                </a:lnTo>
                <a:lnTo>
                  <a:pt x="48006" y="78866"/>
                </a:lnTo>
                <a:lnTo>
                  <a:pt x="48006" y="76200"/>
                </a:lnTo>
                <a:lnTo>
                  <a:pt x="38100" y="76200"/>
                </a:lnTo>
                <a:lnTo>
                  <a:pt x="28194" y="66294"/>
                </a:lnTo>
                <a:close/>
              </a:path>
              <a:path w="76200" h="3366770">
                <a:moveTo>
                  <a:pt x="48006" y="59054"/>
                </a:moveTo>
                <a:lnTo>
                  <a:pt x="28194" y="59054"/>
                </a:lnTo>
                <a:lnTo>
                  <a:pt x="28194" y="66294"/>
                </a:lnTo>
                <a:lnTo>
                  <a:pt x="38100" y="76200"/>
                </a:lnTo>
                <a:lnTo>
                  <a:pt x="48005" y="66294"/>
                </a:lnTo>
                <a:lnTo>
                  <a:pt x="48006" y="59054"/>
                </a:lnTo>
                <a:close/>
              </a:path>
              <a:path w="76200" h="3366770">
                <a:moveTo>
                  <a:pt x="48006" y="66294"/>
                </a:moveTo>
                <a:lnTo>
                  <a:pt x="38100" y="76200"/>
                </a:lnTo>
                <a:lnTo>
                  <a:pt x="48006" y="76200"/>
                </a:lnTo>
                <a:lnTo>
                  <a:pt x="48006" y="66294"/>
                </a:lnTo>
                <a:close/>
              </a:path>
              <a:path w="76200" h="3366770">
                <a:moveTo>
                  <a:pt x="38100" y="0"/>
                </a:moveTo>
                <a:lnTo>
                  <a:pt x="0" y="38100"/>
                </a:lnTo>
                <a:lnTo>
                  <a:pt x="28194" y="66294"/>
                </a:lnTo>
                <a:lnTo>
                  <a:pt x="28194" y="59054"/>
                </a:lnTo>
                <a:lnTo>
                  <a:pt x="55245" y="59054"/>
                </a:lnTo>
                <a:lnTo>
                  <a:pt x="75057" y="39242"/>
                </a:lnTo>
                <a:lnTo>
                  <a:pt x="28194" y="39242"/>
                </a:lnTo>
                <a:lnTo>
                  <a:pt x="28194" y="38100"/>
                </a:lnTo>
                <a:lnTo>
                  <a:pt x="76200" y="38100"/>
                </a:lnTo>
                <a:lnTo>
                  <a:pt x="38100" y="0"/>
                </a:lnTo>
                <a:close/>
              </a:path>
              <a:path w="76200" h="3366770">
                <a:moveTo>
                  <a:pt x="55245" y="59054"/>
                </a:moveTo>
                <a:lnTo>
                  <a:pt x="48006" y="59054"/>
                </a:lnTo>
                <a:lnTo>
                  <a:pt x="48006" y="66294"/>
                </a:lnTo>
                <a:lnTo>
                  <a:pt x="55245" y="59054"/>
                </a:lnTo>
                <a:close/>
              </a:path>
              <a:path w="76200" h="3366770">
                <a:moveTo>
                  <a:pt x="48006" y="38100"/>
                </a:moveTo>
                <a:lnTo>
                  <a:pt x="28194" y="38100"/>
                </a:lnTo>
                <a:lnTo>
                  <a:pt x="28194" y="39242"/>
                </a:lnTo>
                <a:lnTo>
                  <a:pt x="48006" y="39242"/>
                </a:lnTo>
                <a:lnTo>
                  <a:pt x="48006" y="38100"/>
                </a:lnTo>
                <a:close/>
              </a:path>
              <a:path w="76200" h="3366770">
                <a:moveTo>
                  <a:pt x="76200" y="38100"/>
                </a:moveTo>
                <a:lnTo>
                  <a:pt x="48006" y="38100"/>
                </a:lnTo>
                <a:lnTo>
                  <a:pt x="48006" y="39242"/>
                </a:lnTo>
                <a:lnTo>
                  <a:pt x="75057" y="39242"/>
                </a:lnTo>
                <a:lnTo>
                  <a:pt x="76200" y="381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973837" y="2199133"/>
            <a:ext cx="1210310" cy="1177290"/>
          </a:xfrm>
          <a:custGeom>
            <a:avLst/>
            <a:gdLst/>
            <a:ahLst/>
            <a:cxnLst/>
            <a:rect l="l" t="t" r="r" b="b"/>
            <a:pathLst>
              <a:path w="605155" h="588644">
                <a:moveTo>
                  <a:pt x="0" y="0"/>
                </a:moveTo>
                <a:lnTo>
                  <a:pt x="605028" y="0"/>
                </a:lnTo>
                <a:lnTo>
                  <a:pt x="605028" y="470662"/>
                </a:lnTo>
                <a:lnTo>
                  <a:pt x="302513" y="588263"/>
                </a:lnTo>
                <a:lnTo>
                  <a:pt x="0" y="4706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193191" y="2078888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cs typeface="Calibri"/>
              </a:rPr>
              <a:t>01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2334971" y="2376425"/>
            <a:ext cx="657479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095A82"/>
                </a:solidFill>
                <a:cs typeface="Calibri"/>
              </a:rPr>
              <a:t>It </a:t>
            </a:r>
            <a:r>
              <a:rPr sz="2800" b="1" spc="-20" dirty="0">
                <a:solidFill>
                  <a:srgbClr val="095A82"/>
                </a:solidFill>
                <a:cs typeface="Calibri"/>
              </a:rPr>
              <a:t>makes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its own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proprietary digital</a:t>
            </a:r>
            <a:r>
              <a:rPr sz="2800" b="1" spc="-130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currency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0354056" y="2557272"/>
            <a:ext cx="457200" cy="424180"/>
          </a:xfrm>
          <a:custGeom>
            <a:avLst/>
            <a:gdLst/>
            <a:ahLst/>
            <a:cxnLst/>
            <a:rect l="l" t="t" r="r" b="b"/>
            <a:pathLst>
              <a:path w="228600" h="212090">
                <a:moveTo>
                  <a:pt x="228600" y="0"/>
                </a:moveTo>
                <a:lnTo>
                  <a:pt x="0" y="105917"/>
                </a:lnTo>
                <a:lnTo>
                  <a:pt x="228600" y="211836"/>
                </a:lnTo>
                <a:lnTo>
                  <a:pt x="2286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973837" y="4119370"/>
            <a:ext cx="1210310" cy="1173480"/>
          </a:xfrm>
          <a:custGeom>
            <a:avLst/>
            <a:gdLst/>
            <a:ahLst/>
            <a:cxnLst/>
            <a:rect l="l" t="t" r="r" b="b"/>
            <a:pathLst>
              <a:path w="605155" h="586739">
                <a:moveTo>
                  <a:pt x="0" y="0"/>
                </a:moveTo>
                <a:lnTo>
                  <a:pt x="605028" y="0"/>
                </a:lnTo>
                <a:lnTo>
                  <a:pt x="605028" y="469391"/>
                </a:lnTo>
                <a:lnTo>
                  <a:pt x="302513" y="586739"/>
                </a:lnTo>
                <a:lnTo>
                  <a:pt x="0" y="46939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193191" y="3997858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19C13"/>
                </a:solidFill>
                <a:cs typeface="Calibri"/>
              </a:rPr>
              <a:t>02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2375204" y="4182618"/>
            <a:ext cx="773684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800" b="1" spc="-10" dirty="0">
                <a:solidFill>
                  <a:srgbClr val="F19C13"/>
                </a:solidFill>
                <a:cs typeface="Calibri"/>
              </a:rPr>
              <a:t>People </a:t>
            </a:r>
            <a:r>
              <a:rPr sz="2800" b="1" dirty="0">
                <a:solidFill>
                  <a:srgbClr val="F19C13"/>
                </a:solidFill>
                <a:cs typeface="Calibri"/>
              </a:rPr>
              <a:t>use </a:t>
            </a:r>
            <a:r>
              <a:rPr sz="2800" b="1" spc="-10" dirty="0">
                <a:solidFill>
                  <a:srgbClr val="F19C13"/>
                </a:solidFill>
                <a:cs typeface="Calibri"/>
              </a:rPr>
              <a:t>La’Zooz by </a:t>
            </a:r>
            <a:r>
              <a:rPr sz="2800" b="1" dirty="0">
                <a:solidFill>
                  <a:srgbClr val="F19C13"/>
                </a:solidFill>
                <a:cs typeface="Calibri"/>
              </a:rPr>
              <a:t>finding other people</a:t>
            </a:r>
            <a:r>
              <a:rPr sz="2800" b="1" spc="-360" dirty="0">
                <a:solidFill>
                  <a:srgbClr val="F19C13"/>
                </a:solidFill>
                <a:cs typeface="Calibri"/>
              </a:rPr>
              <a:t> </a:t>
            </a:r>
            <a:r>
              <a:rPr sz="2800" b="1" spc="-20" dirty="0">
                <a:solidFill>
                  <a:srgbClr val="F19C13"/>
                </a:solidFill>
                <a:cs typeface="Calibri"/>
              </a:rPr>
              <a:t>traveling  </a:t>
            </a:r>
            <a:r>
              <a:rPr sz="2800" b="1" dirty="0">
                <a:solidFill>
                  <a:srgbClr val="F19C13"/>
                </a:solidFill>
                <a:cs typeface="Calibri"/>
              </a:rPr>
              <a:t>similar </a:t>
            </a:r>
            <a:r>
              <a:rPr sz="2800" b="1" spc="-10" dirty="0">
                <a:solidFill>
                  <a:srgbClr val="F19C13"/>
                </a:solidFill>
                <a:cs typeface="Calibri"/>
              </a:rPr>
              <a:t>routes </a:t>
            </a:r>
            <a:r>
              <a:rPr sz="2800" b="1" dirty="0">
                <a:solidFill>
                  <a:srgbClr val="F19C13"/>
                </a:solidFill>
                <a:cs typeface="Calibri"/>
              </a:rPr>
              <a:t>and </a:t>
            </a:r>
            <a:r>
              <a:rPr sz="2800" b="1" spc="-20" dirty="0">
                <a:solidFill>
                  <a:srgbClr val="F19C13"/>
                </a:solidFill>
                <a:cs typeface="Calibri"/>
              </a:rPr>
              <a:t>exchanging </a:t>
            </a:r>
            <a:r>
              <a:rPr sz="2800" b="1" spc="-10" dirty="0">
                <a:solidFill>
                  <a:srgbClr val="F19C13"/>
                </a:solidFill>
                <a:cs typeface="Calibri"/>
              </a:rPr>
              <a:t>coins </a:t>
            </a:r>
            <a:r>
              <a:rPr sz="2800" b="1" spc="-20" dirty="0">
                <a:solidFill>
                  <a:srgbClr val="F19C13"/>
                </a:solidFill>
                <a:cs typeface="Calibri"/>
              </a:rPr>
              <a:t>for </a:t>
            </a:r>
            <a:r>
              <a:rPr sz="2800" b="1" dirty="0">
                <a:solidFill>
                  <a:srgbClr val="F19C13"/>
                </a:solidFill>
                <a:cs typeface="Calibri"/>
              </a:rPr>
              <a:t>the</a:t>
            </a:r>
            <a:r>
              <a:rPr sz="2800" b="1" spc="-250" dirty="0">
                <a:solidFill>
                  <a:srgbClr val="F19C13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F19C13"/>
                </a:solidFill>
                <a:cs typeface="Calibri"/>
              </a:rPr>
              <a:t>rides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973837" y="7862317"/>
            <a:ext cx="1210310" cy="1177290"/>
          </a:xfrm>
          <a:custGeom>
            <a:avLst/>
            <a:gdLst/>
            <a:ahLst/>
            <a:cxnLst/>
            <a:rect l="l" t="t" r="r" b="b"/>
            <a:pathLst>
              <a:path w="605155" h="588645">
                <a:moveTo>
                  <a:pt x="0" y="0"/>
                </a:moveTo>
                <a:lnTo>
                  <a:pt x="605028" y="0"/>
                </a:lnTo>
                <a:lnTo>
                  <a:pt x="605028" y="470611"/>
                </a:lnTo>
                <a:lnTo>
                  <a:pt x="302513" y="588263"/>
                </a:lnTo>
                <a:lnTo>
                  <a:pt x="0" y="47061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CB955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193191" y="779028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9CB955"/>
                </a:solidFill>
                <a:cs typeface="Calibri"/>
              </a:rPr>
              <a:t>04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2375204" y="7808568"/>
            <a:ext cx="778764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800" b="1" spc="-10" dirty="0">
                <a:solidFill>
                  <a:srgbClr val="9CB955"/>
                </a:solidFill>
                <a:cs typeface="Calibri"/>
              </a:rPr>
              <a:t>Users </a:t>
            </a:r>
            <a:r>
              <a:rPr sz="2800" b="1" dirty="0">
                <a:solidFill>
                  <a:srgbClr val="9CB955"/>
                </a:solidFill>
                <a:cs typeface="Calibri"/>
              </a:rPr>
              <a:t>earn </a:t>
            </a:r>
            <a:r>
              <a:rPr sz="2800" b="1" spc="-10" dirty="0">
                <a:solidFill>
                  <a:srgbClr val="9CB955"/>
                </a:solidFill>
                <a:cs typeface="Calibri"/>
              </a:rPr>
              <a:t>(or </a:t>
            </a:r>
            <a:r>
              <a:rPr sz="2800" b="1" dirty="0">
                <a:solidFill>
                  <a:srgbClr val="9CB955"/>
                </a:solidFill>
                <a:cs typeface="Calibri"/>
              </a:rPr>
              <a:t>“mine”) these </a:t>
            </a:r>
            <a:r>
              <a:rPr sz="2800" b="1" spc="-10" dirty="0">
                <a:solidFill>
                  <a:srgbClr val="9CB955"/>
                </a:solidFill>
                <a:cs typeface="Calibri"/>
              </a:rPr>
              <a:t>coins by letting </a:t>
            </a:r>
            <a:r>
              <a:rPr sz="2800" b="1" dirty="0">
                <a:solidFill>
                  <a:srgbClr val="9CB955"/>
                </a:solidFill>
                <a:cs typeface="Calibri"/>
              </a:rPr>
              <a:t>the</a:t>
            </a:r>
            <a:r>
              <a:rPr sz="2800" b="1" spc="-270" dirty="0">
                <a:solidFill>
                  <a:srgbClr val="9CB955"/>
                </a:solidFill>
                <a:cs typeface="Calibri"/>
              </a:rPr>
              <a:t> </a:t>
            </a:r>
            <a:r>
              <a:rPr sz="2800" b="1" dirty="0">
                <a:solidFill>
                  <a:srgbClr val="9CB955"/>
                </a:solidFill>
                <a:cs typeface="Calibri"/>
              </a:rPr>
              <a:t>app  </a:t>
            </a:r>
            <a:r>
              <a:rPr sz="2800" b="1" spc="-20" dirty="0">
                <a:solidFill>
                  <a:srgbClr val="9CB955"/>
                </a:solidFill>
                <a:cs typeface="Calibri"/>
              </a:rPr>
              <a:t>track </a:t>
            </a:r>
            <a:r>
              <a:rPr sz="2800" b="1" dirty="0">
                <a:solidFill>
                  <a:srgbClr val="9CB955"/>
                </a:solidFill>
                <a:cs typeface="Calibri"/>
              </a:rPr>
              <a:t>their</a:t>
            </a:r>
            <a:r>
              <a:rPr sz="2800" b="1" spc="-50" dirty="0">
                <a:solidFill>
                  <a:srgbClr val="9CB955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9CB955"/>
                </a:solidFill>
                <a:cs typeface="Calibri"/>
              </a:rPr>
              <a:t>locations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10354056" y="4477510"/>
            <a:ext cx="457200" cy="421640"/>
          </a:xfrm>
          <a:custGeom>
            <a:avLst/>
            <a:gdLst/>
            <a:ahLst/>
            <a:cxnLst/>
            <a:rect l="l" t="t" r="r" b="b"/>
            <a:pathLst>
              <a:path w="228600" h="210819">
                <a:moveTo>
                  <a:pt x="228600" y="0"/>
                </a:moveTo>
                <a:lnTo>
                  <a:pt x="0" y="105156"/>
                </a:lnTo>
                <a:lnTo>
                  <a:pt x="228600" y="210312"/>
                </a:lnTo>
                <a:lnTo>
                  <a:pt x="2286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10354056" y="7891270"/>
            <a:ext cx="457200" cy="421640"/>
          </a:xfrm>
          <a:custGeom>
            <a:avLst/>
            <a:gdLst/>
            <a:ahLst/>
            <a:cxnLst/>
            <a:rect l="l" t="t" r="r" b="b"/>
            <a:pathLst>
              <a:path w="228600" h="210820">
                <a:moveTo>
                  <a:pt x="228600" y="0"/>
                </a:moveTo>
                <a:lnTo>
                  <a:pt x="0" y="105155"/>
                </a:lnTo>
                <a:lnTo>
                  <a:pt x="228600" y="210311"/>
                </a:lnTo>
                <a:lnTo>
                  <a:pt x="22860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973837" y="6036564"/>
            <a:ext cx="1210310" cy="1173480"/>
          </a:xfrm>
          <a:custGeom>
            <a:avLst/>
            <a:gdLst/>
            <a:ahLst/>
            <a:cxnLst/>
            <a:rect l="l" t="t" r="r" b="b"/>
            <a:pathLst>
              <a:path w="605155" h="586739">
                <a:moveTo>
                  <a:pt x="0" y="0"/>
                </a:moveTo>
                <a:lnTo>
                  <a:pt x="605028" y="0"/>
                </a:lnTo>
                <a:lnTo>
                  <a:pt x="605028" y="469392"/>
                </a:lnTo>
                <a:lnTo>
                  <a:pt x="302513" y="586740"/>
                </a:lnTo>
                <a:lnTo>
                  <a:pt x="0" y="46939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16A995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 txBox="1"/>
          <p:nvPr/>
        </p:nvSpPr>
        <p:spPr>
          <a:xfrm>
            <a:off x="1193191" y="591769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16A995"/>
                </a:solidFill>
                <a:cs typeface="Calibri"/>
              </a:rPr>
              <a:t>03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2334970" y="6125464"/>
            <a:ext cx="664210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16A995"/>
                </a:solidFill>
                <a:cs typeface="Calibri"/>
              </a:rPr>
              <a:t>These </a:t>
            </a:r>
            <a:r>
              <a:rPr sz="2800" b="1" spc="-10" dirty="0">
                <a:solidFill>
                  <a:srgbClr val="16A995"/>
                </a:solidFill>
                <a:cs typeface="Calibri"/>
              </a:rPr>
              <a:t>coins can </a:t>
            </a:r>
            <a:r>
              <a:rPr sz="2800" b="1" dirty="0">
                <a:solidFill>
                  <a:srgbClr val="16A995"/>
                </a:solidFill>
                <a:cs typeface="Calibri"/>
              </a:rPr>
              <a:t>then be used </a:t>
            </a:r>
            <a:r>
              <a:rPr sz="2800" b="1" spc="-20" dirty="0">
                <a:solidFill>
                  <a:srgbClr val="16A995"/>
                </a:solidFill>
                <a:cs typeface="Calibri"/>
              </a:rPr>
              <a:t>for </a:t>
            </a:r>
            <a:r>
              <a:rPr sz="2800" b="1" dirty="0">
                <a:solidFill>
                  <a:srgbClr val="16A995"/>
                </a:solidFill>
                <a:cs typeface="Calibri"/>
              </a:rPr>
              <a:t>future</a:t>
            </a:r>
            <a:r>
              <a:rPr sz="2800" b="1" spc="-380" dirty="0">
                <a:solidFill>
                  <a:srgbClr val="16A995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16A995"/>
                </a:solidFill>
                <a:cs typeface="Calibri"/>
              </a:rPr>
              <a:t>rides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10354056" y="6394702"/>
            <a:ext cx="457200" cy="424180"/>
          </a:xfrm>
          <a:custGeom>
            <a:avLst/>
            <a:gdLst/>
            <a:ahLst/>
            <a:cxnLst/>
            <a:rect l="l" t="t" r="r" b="b"/>
            <a:pathLst>
              <a:path w="228600" h="212089">
                <a:moveTo>
                  <a:pt x="228600" y="0"/>
                </a:moveTo>
                <a:lnTo>
                  <a:pt x="0" y="105918"/>
                </a:lnTo>
                <a:lnTo>
                  <a:pt x="228600" y="211836"/>
                </a:lnTo>
                <a:lnTo>
                  <a:pt x="22860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9867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Supply Chain</a:t>
            </a:r>
            <a:r>
              <a:rPr sz="5600" spc="2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Management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4945635" y="4916170"/>
            <a:ext cx="981710" cy="4594860"/>
          </a:xfrm>
          <a:custGeom>
            <a:avLst/>
            <a:gdLst/>
            <a:ahLst/>
            <a:cxnLst/>
            <a:rect l="l" t="t" r="r" b="b"/>
            <a:pathLst>
              <a:path w="490855" h="2297429">
                <a:moveTo>
                  <a:pt x="15239" y="0"/>
                </a:moveTo>
                <a:lnTo>
                  <a:pt x="48590" y="34356"/>
                </a:lnTo>
                <a:lnTo>
                  <a:pt x="80727" y="69438"/>
                </a:lnTo>
                <a:lnTo>
                  <a:pt x="111652" y="105221"/>
                </a:lnTo>
                <a:lnTo>
                  <a:pt x="141364" y="141676"/>
                </a:lnTo>
                <a:lnTo>
                  <a:pt x="169863" y="178777"/>
                </a:lnTo>
                <a:lnTo>
                  <a:pt x="197150" y="216497"/>
                </a:lnTo>
                <a:lnTo>
                  <a:pt x="223224" y="254809"/>
                </a:lnTo>
                <a:lnTo>
                  <a:pt x="248085" y="293686"/>
                </a:lnTo>
                <a:lnTo>
                  <a:pt x="271733" y="333102"/>
                </a:lnTo>
                <a:lnTo>
                  <a:pt x="294169" y="373029"/>
                </a:lnTo>
                <a:lnTo>
                  <a:pt x="315392" y="413440"/>
                </a:lnTo>
                <a:lnTo>
                  <a:pt x="335402" y="454309"/>
                </a:lnTo>
                <a:lnTo>
                  <a:pt x="354199" y="495608"/>
                </a:lnTo>
                <a:lnTo>
                  <a:pt x="371784" y="537311"/>
                </a:lnTo>
                <a:lnTo>
                  <a:pt x="388156" y="579391"/>
                </a:lnTo>
                <a:lnTo>
                  <a:pt x="403315" y="621820"/>
                </a:lnTo>
                <a:lnTo>
                  <a:pt x="417262" y="664573"/>
                </a:lnTo>
                <a:lnTo>
                  <a:pt x="429995" y="707621"/>
                </a:lnTo>
                <a:lnTo>
                  <a:pt x="441516" y="750939"/>
                </a:lnTo>
                <a:lnTo>
                  <a:pt x="451825" y="794499"/>
                </a:lnTo>
                <a:lnTo>
                  <a:pt x="460920" y="838274"/>
                </a:lnTo>
                <a:lnTo>
                  <a:pt x="468803" y="882238"/>
                </a:lnTo>
                <a:lnTo>
                  <a:pt x="475473" y="926363"/>
                </a:lnTo>
                <a:lnTo>
                  <a:pt x="480930" y="970622"/>
                </a:lnTo>
                <a:lnTo>
                  <a:pt x="485175" y="1014990"/>
                </a:lnTo>
                <a:lnTo>
                  <a:pt x="488207" y="1059438"/>
                </a:lnTo>
                <a:lnTo>
                  <a:pt x="490026" y="1103940"/>
                </a:lnTo>
                <a:lnTo>
                  <a:pt x="490632" y="1148468"/>
                </a:lnTo>
                <a:lnTo>
                  <a:pt x="490026" y="1192997"/>
                </a:lnTo>
                <a:lnTo>
                  <a:pt x="488207" y="1237499"/>
                </a:lnTo>
                <a:lnTo>
                  <a:pt x="485175" y="1281947"/>
                </a:lnTo>
                <a:lnTo>
                  <a:pt x="480930" y="1326315"/>
                </a:lnTo>
                <a:lnTo>
                  <a:pt x="475473" y="1370574"/>
                </a:lnTo>
                <a:lnTo>
                  <a:pt x="468803" y="1414700"/>
                </a:lnTo>
                <a:lnTo>
                  <a:pt x="460920" y="1458663"/>
                </a:lnTo>
                <a:lnTo>
                  <a:pt x="451825" y="1502439"/>
                </a:lnTo>
                <a:lnTo>
                  <a:pt x="441516" y="1545999"/>
                </a:lnTo>
                <a:lnTo>
                  <a:pt x="429995" y="1589317"/>
                </a:lnTo>
                <a:lnTo>
                  <a:pt x="417262" y="1632366"/>
                </a:lnTo>
                <a:lnTo>
                  <a:pt x="403315" y="1675118"/>
                </a:lnTo>
                <a:lnTo>
                  <a:pt x="388156" y="1717548"/>
                </a:lnTo>
                <a:lnTo>
                  <a:pt x="371784" y="1759628"/>
                </a:lnTo>
                <a:lnTo>
                  <a:pt x="354199" y="1801332"/>
                </a:lnTo>
                <a:lnTo>
                  <a:pt x="335402" y="1842631"/>
                </a:lnTo>
                <a:lnTo>
                  <a:pt x="315392" y="1883500"/>
                </a:lnTo>
                <a:lnTo>
                  <a:pt x="294169" y="1923912"/>
                </a:lnTo>
                <a:lnTo>
                  <a:pt x="271733" y="1963839"/>
                </a:lnTo>
                <a:lnTo>
                  <a:pt x="248085" y="2003255"/>
                </a:lnTo>
                <a:lnTo>
                  <a:pt x="223224" y="2042133"/>
                </a:lnTo>
                <a:lnTo>
                  <a:pt x="197150" y="2080446"/>
                </a:lnTo>
                <a:lnTo>
                  <a:pt x="169863" y="2118166"/>
                </a:lnTo>
                <a:lnTo>
                  <a:pt x="141364" y="2155268"/>
                </a:lnTo>
                <a:lnTo>
                  <a:pt x="111652" y="2191724"/>
                </a:lnTo>
                <a:lnTo>
                  <a:pt x="80727" y="2227507"/>
                </a:lnTo>
                <a:lnTo>
                  <a:pt x="48590" y="2262590"/>
                </a:lnTo>
                <a:lnTo>
                  <a:pt x="15239" y="2296947"/>
                </a:lnTo>
                <a:lnTo>
                  <a:pt x="0" y="2281669"/>
                </a:lnTo>
                <a:lnTo>
                  <a:pt x="33489" y="2247146"/>
                </a:lnTo>
                <a:lnTo>
                  <a:pt x="65739" y="2211881"/>
                </a:lnTo>
                <a:lnTo>
                  <a:pt x="96748" y="2175901"/>
                </a:lnTo>
                <a:lnTo>
                  <a:pt x="126516" y="2139235"/>
                </a:lnTo>
                <a:lnTo>
                  <a:pt x="155044" y="2101910"/>
                </a:lnTo>
                <a:lnTo>
                  <a:pt x="182332" y="2063954"/>
                </a:lnTo>
                <a:lnTo>
                  <a:pt x="208380" y="2025395"/>
                </a:lnTo>
                <a:lnTo>
                  <a:pt x="233187" y="1986263"/>
                </a:lnTo>
                <a:lnTo>
                  <a:pt x="256754" y="1946583"/>
                </a:lnTo>
                <a:lnTo>
                  <a:pt x="279080" y="1906385"/>
                </a:lnTo>
                <a:lnTo>
                  <a:pt x="300167" y="1865697"/>
                </a:lnTo>
                <a:lnTo>
                  <a:pt x="320012" y="1824546"/>
                </a:lnTo>
                <a:lnTo>
                  <a:pt x="338618" y="1782960"/>
                </a:lnTo>
                <a:lnTo>
                  <a:pt x="355983" y="1740968"/>
                </a:lnTo>
                <a:lnTo>
                  <a:pt x="372107" y="1698598"/>
                </a:lnTo>
                <a:lnTo>
                  <a:pt x="386992" y="1655878"/>
                </a:lnTo>
                <a:lnTo>
                  <a:pt x="400636" y="1612835"/>
                </a:lnTo>
                <a:lnTo>
                  <a:pt x="413039" y="1569498"/>
                </a:lnTo>
                <a:lnTo>
                  <a:pt x="424203" y="1525894"/>
                </a:lnTo>
                <a:lnTo>
                  <a:pt x="434125" y="1482052"/>
                </a:lnTo>
                <a:lnTo>
                  <a:pt x="442808" y="1438000"/>
                </a:lnTo>
                <a:lnTo>
                  <a:pt x="450250" y="1393766"/>
                </a:lnTo>
                <a:lnTo>
                  <a:pt x="456452" y="1349378"/>
                </a:lnTo>
                <a:lnTo>
                  <a:pt x="461413" y="1304863"/>
                </a:lnTo>
                <a:lnTo>
                  <a:pt x="465134" y="1260250"/>
                </a:lnTo>
                <a:lnTo>
                  <a:pt x="467615" y="1215568"/>
                </a:lnTo>
                <a:lnTo>
                  <a:pt x="468855" y="1170843"/>
                </a:lnTo>
                <a:lnTo>
                  <a:pt x="468855" y="1126104"/>
                </a:lnTo>
                <a:lnTo>
                  <a:pt x="467615" y="1081379"/>
                </a:lnTo>
                <a:lnTo>
                  <a:pt x="465134" y="1036696"/>
                </a:lnTo>
                <a:lnTo>
                  <a:pt x="461413" y="992083"/>
                </a:lnTo>
                <a:lnTo>
                  <a:pt x="456452" y="947568"/>
                </a:lnTo>
                <a:lnTo>
                  <a:pt x="450250" y="903179"/>
                </a:lnTo>
                <a:lnTo>
                  <a:pt x="442808" y="858944"/>
                </a:lnTo>
                <a:lnTo>
                  <a:pt x="434125" y="814891"/>
                </a:lnTo>
                <a:lnTo>
                  <a:pt x="424203" y="771049"/>
                </a:lnTo>
                <a:lnTo>
                  <a:pt x="413039" y="727444"/>
                </a:lnTo>
                <a:lnTo>
                  <a:pt x="400636" y="684106"/>
                </a:lnTo>
                <a:lnTo>
                  <a:pt x="386992" y="641062"/>
                </a:lnTo>
                <a:lnTo>
                  <a:pt x="372107" y="598340"/>
                </a:lnTo>
                <a:lnTo>
                  <a:pt x="355983" y="555969"/>
                </a:lnTo>
                <a:lnTo>
                  <a:pt x="338618" y="513976"/>
                </a:lnTo>
                <a:lnTo>
                  <a:pt x="320012" y="472389"/>
                </a:lnTo>
                <a:lnTo>
                  <a:pt x="300167" y="431236"/>
                </a:lnTo>
                <a:lnTo>
                  <a:pt x="279080" y="390546"/>
                </a:lnTo>
                <a:lnTo>
                  <a:pt x="256754" y="350346"/>
                </a:lnTo>
                <a:lnTo>
                  <a:pt x="233187" y="310665"/>
                </a:lnTo>
                <a:lnTo>
                  <a:pt x="208380" y="271530"/>
                </a:lnTo>
                <a:lnTo>
                  <a:pt x="182332" y="232969"/>
                </a:lnTo>
                <a:lnTo>
                  <a:pt x="155044" y="195011"/>
                </a:lnTo>
                <a:lnTo>
                  <a:pt x="126516" y="157684"/>
                </a:lnTo>
                <a:lnTo>
                  <a:pt x="96748" y="121015"/>
                </a:lnTo>
                <a:lnTo>
                  <a:pt x="65739" y="85032"/>
                </a:lnTo>
                <a:lnTo>
                  <a:pt x="33489" y="49765"/>
                </a:lnTo>
                <a:lnTo>
                  <a:pt x="0" y="15239"/>
                </a:lnTo>
                <a:lnTo>
                  <a:pt x="15239" y="0"/>
                </a:lnTo>
                <a:close/>
              </a:path>
            </a:pathLst>
          </a:custGeom>
          <a:ln w="25907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5551933" y="5286755"/>
            <a:ext cx="7806690" cy="963930"/>
          </a:xfrm>
          <a:custGeom>
            <a:avLst/>
            <a:gdLst/>
            <a:ahLst/>
            <a:cxnLst/>
            <a:rect l="l" t="t" r="r" b="b"/>
            <a:pathLst>
              <a:path w="3903345" h="481964">
                <a:moveTo>
                  <a:pt x="0" y="481584"/>
                </a:moveTo>
                <a:lnTo>
                  <a:pt x="3902963" y="481584"/>
                </a:lnTo>
                <a:lnTo>
                  <a:pt x="3902963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5551933" y="5286755"/>
            <a:ext cx="7806690" cy="963930"/>
          </a:xfrm>
          <a:custGeom>
            <a:avLst/>
            <a:gdLst/>
            <a:ahLst/>
            <a:cxnLst/>
            <a:rect l="l" t="t" r="r" b="b"/>
            <a:pathLst>
              <a:path w="3903345" h="481964">
                <a:moveTo>
                  <a:pt x="0" y="481584"/>
                </a:moveTo>
                <a:lnTo>
                  <a:pt x="3902963" y="481584"/>
                </a:lnTo>
                <a:lnTo>
                  <a:pt x="3902963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4948429" y="5164835"/>
            <a:ext cx="1207770" cy="1207770"/>
          </a:xfrm>
          <a:custGeom>
            <a:avLst/>
            <a:gdLst/>
            <a:ahLst/>
            <a:cxnLst/>
            <a:rect l="l" t="t" r="r" b="b"/>
            <a:pathLst>
              <a:path w="603885" h="603885">
                <a:moveTo>
                  <a:pt x="301752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1" y="88391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2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2" y="603504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2" y="515112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4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2" y="88391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4948429" y="5164835"/>
            <a:ext cx="1207770" cy="1207770"/>
          </a:xfrm>
          <a:custGeom>
            <a:avLst/>
            <a:gdLst/>
            <a:ahLst/>
            <a:cxnLst/>
            <a:rect l="l" t="t" r="r" b="b"/>
            <a:pathLst>
              <a:path w="603885" h="603885">
                <a:moveTo>
                  <a:pt x="0" y="301751"/>
                </a:moveTo>
                <a:lnTo>
                  <a:pt x="3950" y="252813"/>
                </a:lnTo>
                <a:lnTo>
                  <a:pt x="15386" y="206386"/>
                </a:lnTo>
                <a:lnTo>
                  <a:pt x="33686" y="163092"/>
                </a:lnTo>
                <a:lnTo>
                  <a:pt x="58228" y="123553"/>
                </a:lnTo>
                <a:lnTo>
                  <a:pt x="88391" y="88391"/>
                </a:lnTo>
                <a:lnTo>
                  <a:pt x="123553" y="58228"/>
                </a:lnTo>
                <a:lnTo>
                  <a:pt x="163092" y="33686"/>
                </a:lnTo>
                <a:lnTo>
                  <a:pt x="206386" y="15386"/>
                </a:lnTo>
                <a:lnTo>
                  <a:pt x="252813" y="3950"/>
                </a:lnTo>
                <a:lnTo>
                  <a:pt x="301752" y="0"/>
                </a:lnTo>
                <a:lnTo>
                  <a:pt x="350690" y="3950"/>
                </a:lnTo>
                <a:lnTo>
                  <a:pt x="397117" y="15386"/>
                </a:lnTo>
                <a:lnTo>
                  <a:pt x="440411" y="33686"/>
                </a:lnTo>
                <a:lnTo>
                  <a:pt x="479950" y="58228"/>
                </a:lnTo>
                <a:lnTo>
                  <a:pt x="515112" y="88391"/>
                </a:lnTo>
                <a:lnTo>
                  <a:pt x="545275" y="123553"/>
                </a:lnTo>
                <a:lnTo>
                  <a:pt x="569817" y="163092"/>
                </a:lnTo>
                <a:lnTo>
                  <a:pt x="588117" y="206386"/>
                </a:lnTo>
                <a:lnTo>
                  <a:pt x="599553" y="252813"/>
                </a:lnTo>
                <a:lnTo>
                  <a:pt x="603504" y="301751"/>
                </a:lnTo>
                <a:lnTo>
                  <a:pt x="599553" y="350690"/>
                </a:lnTo>
                <a:lnTo>
                  <a:pt x="588117" y="397117"/>
                </a:lnTo>
                <a:lnTo>
                  <a:pt x="569817" y="440411"/>
                </a:lnTo>
                <a:lnTo>
                  <a:pt x="545275" y="479950"/>
                </a:lnTo>
                <a:lnTo>
                  <a:pt x="515112" y="515112"/>
                </a:lnTo>
                <a:lnTo>
                  <a:pt x="479950" y="545275"/>
                </a:lnTo>
                <a:lnTo>
                  <a:pt x="440411" y="569817"/>
                </a:lnTo>
                <a:lnTo>
                  <a:pt x="397117" y="588117"/>
                </a:lnTo>
                <a:lnTo>
                  <a:pt x="350690" y="599553"/>
                </a:lnTo>
                <a:lnTo>
                  <a:pt x="301752" y="603504"/>
                </a:lnTo>
                <a:lnTo>
                  <a:pt x="252813" y="599553"/>
                </a:lnTo>
                <a:lnTo>
                  <a:pt x="206386" y="588117"/>
                </a:lnTo>
                <a:lnTo>
                  <a:pt x="163092" y="569817"/>
                </a:lnTo>
                <a:lnTo>
                  <a:pt x="123553" y="545275"/>
                </a:lnTo>
                <a:lnTo>
                  <a:pt x="88392" y="515112"/>
                </a:lnTo>
                <a:lnTo>
                  <a:pt x="58228" y="479950"/>
                </a:lnTo>
                <a:lnTo>
                  <a:pt x="33686" y="440411"/>
                </a:lnTo>
                <a:lnTo>
                  <a:pt x="15386" y="397117"/>
                </a:lnTo>
                <a:lnTo>
                  <a:pt x="3950" y="350690"/>
                </a:lnTo>
                <a:lnTo>
                  <a:pt x="0" y="301751"/>
                </a:lnTo>
                <a:close/>
              </a:path>
            </a:pathLst>
          </a:custGeom>
          <a:ln w="25908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5902453" y="6731507"/>
            <a:ext cx="7456170" cy="963930"/>
          </a:xfrm>
          <a:custGeom>
            <a:avLst/>
            <a:gdLst/>
            <a:ahLst/>
            <a:cxnLst/>
            <a:rect l="l" t="t" r="r" b="b"/>
            <a:pathLst>
              <a:path w="3728084" h="481964">
                <a:moveTo>
                  <a:pt x="0" y="481584"/>
                </a:moveTo>
                <a:lnTo>
                  <a:pt x="3727704" y="481584"/>
                </a:lnTo>
                <a:lnTo>
                  <a:pt x="3727704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902453" y="6731507"/>
            <a:ext cx="7456170" cy="963930"/>
          </a:xfrm>
          <a:custGeom>
            <a:avLst/>
            <a:gdLst/>
            <a:ahLst/>
            <a:cxnLst/>
            <a:rect l="l" t="t" r="r" b="b"/>
            <a:pathLst>
              <a:path w="3728084" h="481964">
                <a:moveTo>
                  <a:pt x="0" y="481584"/>
                </a:moveTo>
                <a:lnTo>
                  <a:pt x="3727704" y="481584"/>
                </a:lnTo>
                <a:lnTo>
                  <a:pt x="3727704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298947" y="6612634"/>
            <a:ext cx="1207770" cy="1203960"/>
          </a:xfrm>
          <a:custGeom>
            <a:avLst/>
            <a:gdLst/>
            <a:ahLst/>
            <a:cxnLst/>
            <a:rect l="l" t="t" r="r" b="b"/>
            <a:pathLst>
              <a:path w="603885" h="601979">
                <a:moveTo>
                  <a:pt x="301751" y="0"/>
                </a:moveTo>
                <a:lnTo>
                  <a:pt x="252813" y="3939"/>
                </a:lnTo>
                <a:lnTo>
                  <a:pt x="206386" y="15343"/>
                </a:lnTo>
                <a:lnTo>
                  <a:pt x="163092" y="33593"/>
                </a:lnTo>
                <a:lnTo>
                  <a:pt x="123553" y="58070"/>
                </a:lnTo>
                <a:lnTo>
                  <a:pt x="88391" y="88153"/>
                </a:lnTo>
                <a:lnTo>
                  <a:pt x="58228" y="123224"/>
                </a:lnTo>
                <a:lnTo>
                  <a:pt x="33686" y="162662"/>
                </a:lnTo>
                <a:lnTo>
                  <a:pt x="15386" y="205849"/>
                </a:lnTo>
                <a:lnTo>
                  <a:pt x="3950" y="252165"/>
                </a:lnTo>
                <a:lnTo>
                  <a:pt x="0" y="300989"/>
                </a:lnTo>
                <a:lnTo>
                  <a:pt x="3950" y="349814"/>
                </a:lnTo>
                <a:lnTo>
                  <a:pt x="15386" y="396130"/>
                </a:lnTo>
                <a:lnTo>
                  <a:pt x="33686" y="439317"/>
                </a:lnTo>
                <a:lnTo>
                  <a:pt x="58228" y="478755"/>
                </a:lnTo>
                <a:lnTo>
                  <a:pt x="88392" y="513826"/>
                </a:lnTo>
                <a:lnTo>
                  <a:pt x="123553" y="543909"/>
                </a:lnTo>
                <a:lnTo>
                  <a:pt x="163092" y="568386"/>
                </a:lnTo>
                <a:lnTo>
                  <a:pt x="206386" y="586636"/>
                </a:lnTo>
                <a:lnTo>
                  <a:pt x="252813" y="598040"/>
                </a:lnTo>
                <a:lnTo>
                  <a:pt x="301751" y="601979"/>
                </a:lnTo>
                <a:lnTo>
                  <a:pt x="350690" y="598040"/>
                </a:lnTo>
                <a:lnTo>
                  <a:pt x="397117" y="586636"/>
                </a:lnTo>
                <a:lnTo>
                  <a:pt x="440411" y="568386"/>
                </a:lnTo>
                <a:lnTo>
                  <a:pt x="479950" y="543909"/>
                </a:lnTo>
                <a:lnTo>
                  <a:pt x="515112" y="513826"/>
                </a:lnTo>
                <a:lnTo>
                  <a:pt x="545275" y="478755"/>
                </a:lnTo>
                <a:lnTo>
                  <a:pt x="569817" y="439317"/>
                </a:lnTo>
                <a:lnTo>
                  <a:pt x="588117" y="396130"/>
                </a:lnTo>
                <a:lnTo>
                  <a:pt x="599553" y="349814"/>
                </a:lnTo>
                <a:lnTo>
                  <a:pt x="603503" y="300989"/>
                </a:lnTo>
                <a:lnTo>
                  <a:pt x="599553" y="252165"/>
                </a:lnTo>
                <a:lnTo>
                  <a:pt x="588117" y="205849"/>
                </a:lnTo>
                <a:lnTo>
                  <a:pt x="569817" y="162662"/>
                </a:lnTo>
                <a:lnTo>
                  <a:pt x="545275" y="123224"/>
                </a:lnTo>
                <a:lnTo>
                  <a:pt x="515112" y="88153"/>
                </a:lnTo>
                <a:lnTo>
                  <a:pt x="479950" y="58070"/>
                </a:lnTo>
                <a:lnTo>
                  <a:pt x="440411" y="33593"/>
                </a:lnTo>
                <a:lnTo>
                  <a:pt x="397117" y="15343"/>
                </a:lnTo>
                <a:lnTo>
                  <a:pt x="350690" y="3939"/>
                </a:lnTo>
                <a:lnTo>
                  <a:pt x="301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5298947" y="6612634"/>
            <a:ext cx="1207770" cy="1203960"/>
          </a:xfrm>
          <a:custGeom>
            <a:avLst/>
            <a:gdLst/>
            <a:ahLst/>
            <a:cxnLst/>
            <a:rect l="l" t="t" r="r" b="b"/>
            <a:pathLst>
              <a:path w="603885" h="601979">
                <a:moveTo>
                  <a:pt x="0" y="300989"/>
                </a:moveTo>
                <a:lnTo>
                  <a:pt x="3950" y="252165"/>
                </a:lnTo>
                <a:lnTo>
                  <a:pt x="15386" y="205849"/>
                </a:lnTo>
                <a:lnTo>
                  <a:pt x="33686" y="162662"/>
                </a:lnTo>
                <a:lnTo>
                  <a:pt x="58228" y="123224"/>
                </a:lnTo>
                <a:lnTo>
                  <a:pt x="88391" y="88153"/>
                </a:lnTo>
                <a:lnTo>
                  <a:pt x="123553" y="58070"/>
                </a:lnTo>
                <a:lnTo>
                  <a:pt x="163092" y="33593"/>
                </a:lnTo>
                <a:lnTo>
                  <a:pt x="206386" y="15343"/>
                </a:lnTo>
                <a:lnTo>
                  <a:pt x="252813" y="3939"/>
                </a:lnTo>
                <a:lnTo>
                  <a:pt x="301751" y="0"/>
                </a:lnTo>
                <a:lnTo>
                  <a:pt x="350690" y="3939"/>
                </a:lnTo>
                <a:lnTo>
                  <a:pt x="397117" y="15343"/>
                </a:lnTo>
                <a:lnTo>
                  <a:pt x="440411" y="33593"/>
                </a:lnTo>
                <a:lnTo>
                  <a:pt x="479950" y="58070"/>
                </a:lnTo>
                <a:lnTo>
                  <a:pt x="515112" y="88153"/>
                </a:lnTo>
                <a:lnTo>
                  <a:pt x="545275" y="123224"/>
                </a:lnTo>
                <a:lnTo>
                  <a:pt x="569817" y="162662"/>
                </a:lnTo>
                <a:lnTo>
                  <a:pt x="588117" y="205849"/>
                </a:lnTo>
                <a:lnTo>
                  <a:pt x="599553" y="252165"/>
                </a:lnTo>
                <a:lnTo>
                  <a:pt x="603503" y="300989"/>
                </a:lnTo>
                <a:lnTo>
                  <a:pt x="599553" y="349814"/>
                </a:lnTo>
                <a:lnTo>
                  <a:pt x="588117" y="396130"/>
                </a:lnTo>
                <a:lnTo>
                  <a:pt x="569817" y="439317"/>
                </a:lnTo>
                <a:lnTo>
                  <a:pt x="545275" y="478755"/>
                </a:lnTo>
                <a:lnTo>
                  <a:pt x="515112" y="513826"/>
                </a:lnTo>
                <a:lnTo>
                  <a:pt x="479950" y="543909"/>
                </a:lnTo>
                <a:lnTo>
                  <a:pt x="440411" y="568386"/>
                </a:lnTo>
                <a:lnTo>
                  <a:pt x="397117" y="586636"/>
                </a:lnTo>
                <a:lnTo>
                  <a:pt x="350690" y="598040"/>
                </a:lnTo>
                <a:lnTo>
                  <a:pt x="301751" y="601979"/>
                </a:lnTo>
                <a:lnTo>
                  <a:pt x="252813" y="598040"/>
                </a:lnTo>
                <a:lnTo>
                  <a:pt x="206386" y="586636"/>
                </a:lnTo>
                <a:lnTo>
                  <a:pt x="163092" y="568386"/>
                </a:lnTo>
                <a:lnTo>
                  <a:pt x="123553" y="543909"/>
                </a:lnTo>
                <a:lnTo>
                  <a:pt x="88391" y="513826"/>
                </a:lnTo>
                <a:lnTo>
                  <a:pt x="58228" y="478755"/>
                </a:lnTo>
                <a:lnTo>
                  <a:pt x="33686" y="439317"/>
                </a:lnTo>
                <a:lnTo>
                  <a:pt x="15386" y="396130"/>
                </a:lnTo>
                <a:lnTo>
                  <a:pt x="3950" y="349814"/>
                </a:lnTo>
                <a:lnTo>
                  <a:pt x="0" y="300989"/>
                </a:lnTo>
                <a:close/>
              </a:path>
            </a:pathLst>
          </a:custGeom>
          <a:ln w="25908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5551933" y="8176259"/>
            <a:ext cx="7806690" cy="963930"/>
          </a:xfrm>
          <a:custGeom>
            <a:avLst/>
            <a:gdLst/>
            <a:ahLst/>
            <a:cxnLst/>
            <a:rect l="l" t="t" r="r" b="b"/>
            <a:pathLst>
              <a:path w="3903345" h="481964">
                <a:moveTo>
                  <a:pt x="0" y="481584"/>
                </a:moveTo>
                <a:lnTo>
                  <a:pt x="3902963" y="481584"/>
                </a:lnTo>
                <a:lnTo>
                  <a:pt x="3902963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5551933" y="8176259"/>
            <a:ext cx="7806690" cy="963930"/>
          </a:xfrm>
          <a:custGeom>
            <a:avLst/>
            <a:gdLst/>
            <a:ahLst/>
            <a:cxnLst/>
            <a:rect l="l" t="t" r="r" b="b"/>
            <a:pathLst>
              <a:path w="3903345" h="481964">
                <a:moveTo>
                  <a:pt x="0" y="481584"/>
                </a:moveTo>
                <a:lnTo>
                  <a:pt x="3902963" y="481584"/>
                </a:lnTo>
                <a:lnTo>
                  <a:pt x="3902963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942035" y="1683968"/>
            <a:ext cx="16242030" cy="740459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Supply chains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basically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series of transaction nodes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link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move products from point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to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point-of-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sale or final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deployment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26060" marR="54610" algn="ctr">
              <a:lnSpc>
                <a:spcPct val="150100"/>
              </a:lnSpc>
              <a:spcBef>
                <a:spcPts val="138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blockchain, as products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change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hands across a supply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chain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from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manufacture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 sale, the</a:t>
            </a:r>
            <a:r>
              <a:rPr sz="2800" b="1" spc="-3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transactions 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documented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 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permanent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decentralized record </a:t>
            </a:r>
            <a:r>
              <a:rPr sz="2800" dirty="0">
                <a:solidFill>
                  <a:srgbClr val="5F5F5F"/>
                </a:solidFill>
                <a:cs typeface="Calibri"/>
              </a:rPr>
              <a:t>—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reducing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time delays, added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costs,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and human  </a:t>
            </a:r>
            <a:r>
              <a:rPr sz="2800" b="1" spc="10" dirty="0">
                <a:solidFill>
                  <a:srgbClr val="5F5F5F"/>
                </a:solidFill>
                <a:cs typeface="Calibri"/>
              </a:rPr>
              <a:t>errors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374640" marR="3870960">
              <a:lnSpc>
                <a:spcPts val="2420"/>
              </a:lnSpc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Provenance </a:t>
            </a:r>
            <a:r>
              <a:rPr sz="2200" dirty="0">
                <a:solidFill>
                  <a:srgbClr val="FFFFFF"/>
                </a:solidFill>
                <a:cs typeface="Calibri"/>
              </a:rPr>
              <a:t>is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building </a:t>
            </a:r>
            <a:r>
              <a:rPr sz="2200" dirty="0">
                <a:solidFill>
                  <a:srgbClr val="FFFFFF"/>
                </a:solidFill>
                <a:cs typeface="Calibri"/>
              </a:rPr>
              <a:t>a traceability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system for </a:t>
            </a:r>
            <a:r>
              <a:rPr sz="2200" dirty="0">
                <a:solidFill>
                  <a:srgbClr val="FFFFFF"/>
                </a:solidFill>
                <a:cs typeface="Calibri"/>
              </a:rPr>
              <a:t>materials and 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products</a:t>
            </a:r>
            <a:endParaRPr sz="2200">
              <a:solidFill>
                <a:prstClr val="black"/>
              </a:solidFill>
              <a:cs typeface="Calibri"/>
            </a:endParaRPr>
          </a:p>
          <a:p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725160" marR="3953510">
              <a:lnSpc>
                <a:spcPts val="2420"/>
              </a:lnSpc>
              <a:spcBef>
                <a:spcPts val="1490"/>
              </a:spcBef>
            </a:pPr>
            <a:r>
              <a:rPr sz="2200" b="1" dirty="0">
                <a:solidFill>
                  <a:srgbClr val="FFFFFF"/>
                </a:solidFill>
                <a:cs typeface="Calibri"/>
              </a:rPr>
              <a:t>Hijro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offers </a:t>
            </a:r>
            <a:r>
              <a:rPr sz="2200" dirty="0">
                <a:solidFill>
                  <a:srgbClr val="FFFFFF"/>
                </a:solidFill>
                <a:cs typeface="Calibri"/>
              </a:rPr>
              <a:t>an alternative platform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for lending </a:t>
            </a:r>
            <a:r>
              <a:rPr sz="2200" dirty="0">
                <a:solidFill>
                  <a:srgbClr val="FFFFFF"/>
                </a:solidFill>
                <a:cs typeface="Calibri"/>
              </a:rPr>
              <a:t>into</a:t>
            </a:r>
            <a:r>
              <a:rPr sz="2200" spc="-16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cs typeface="Calibri"/>
              </a:rPr>
              <a:t>global 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supply</a:t>
            </a:r>
            <a:r>
              <a:rPr sz="2200" dirty="0">
                <a:solidFill>
                  <a:srgbClr val="FFFFFF"/>
                </a:solidFill>
                <a:cs typeface="Calibri"/>
              </a:rPr>
              <a:t> chains</a:t>
            </a:r>
            <a:endParaRPr sz="2200">
              <a:solidFill>
                <a:prstClr val="black"/>
              </a:solidFill>
              <a:cs typeface="Calibri"/>
            </a:endParaRPr>
          </a:p>
          <a:p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374640" marR="4005578">
              <a:lnSpc>
                <a:spcPts val="2420"/>
              </a:lnSpc>
              <a:spcBef>
                <a:spcPts val="1480"/>
              </a:spcBef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Skuchain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builds blockchain-based products for </a:t>
            </a:r>
            <a:r>
              <a:rPr sz="2200" dirty="0">
                <a:solidFill>
                  <a:srgbClr val="FFFFFF"/>
                </a:solidFill>
                <a:cs typeface="Calibri"/>
              </a:rPr>
              <a:t>the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business-  to-business </a:t>
            </a:r>
            <a:r>
              <a:rPr sz="2200" dirty="0">
                <a:solidFill>
                  <a:srgbClr val="FFFFFF"/>
                </a:solidFill>
                <a:cs typeface="Calibri"/>
              </a:rPr>
              <a:t>trade and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supply-chain finance</a:t>
            </a:r>
            <a:r>
              <a:rPr sz="2200" spc="-3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cs typeface="Calibri"/>
              </a:rPr>
              <a:t>market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4948429" y="8057388"/>
            <a:ext cx="1207770" cy="1203960"/>
          </a:xfrm>
          <a:custGeom>
            <a:avLst/>
            <a:gdLst/>
            <a:ahLst/>
            <a:cxnLst/>
            <a:rect l="l" t="t" r="r" b="b"/>
            <a:pathLst>
              <a:path w="603885" h="601979">
                <a:moveTo>
                  <a:pt x="301752" y="0"/>
                </a:moveTo>
                <a:lnTo>
                  <a:pt x="252813" y="3939"/>
                </a:lnTo>
                <a:lnTo>
                  <a:pt x="206386" y="15344"/>
                </a:lnTo>
                <a:lnTo>
                  <a:pt x="163092" y="33596"/>
                </a:lnTo>
                <a:lnTo>
                  <a:pt x="123553" y="58074"/>
                </a:lnTo>
                <a:lnTo>
                  <a:pt x="88391" y="88158"/>
                </a:lnTo>
                <a:lnTo>
                  <a:pt x="58228" y="123230"/>
                </a:lnTo>
                <a:lnTo>
                  <a:pt x="33686" y="162668"/>
                </a:lnTo>
                <a:lnTo>
                  <a:pt x="15386" y="205854"/>
                </a:lnTo>
                <a:lnTo>
                  <a:pt x="3950" y="252168"/>
                </a:lnTo>
                <a:lnTo>
                  <a:pt x="0" y="300989"/>
                </a:lnTo>
                <a:lnTo>
                  <a:pt x="3950" y="349811"/>
                </a:lnTo>
                <a:lnTo>
                  <a:pt x="15386" y="396125"/>
                </a:lnTo>
                <a:lnTo>
                  <a:pt x="33686" y="439311"/>
                </a:lnTo>
                <a:lnTo>
                  <a:pt x="58228" y="478749"/>
                </a:lnTo>
                <a:lnTo>
                  <a:pt x="88392" y="513821"/>
                </a:lnTo>
                <a:lnTo>
                  <a:pt x="123553" y="543905"/>
                </a:lnTo>
                <a:lnTo>
                  <a:pt x="163092" y="568383"/>
                </a:lnTo>
                <a:lnTo>
                  <a:pt x="206386" y="586635"/>
                </a:lnTo>
                <a:lnTo>
                  <a:pt x="252813" y="598040"/>
                </a:lnTo>
                <a:lnTo>
                  <a:pt x="301752" y="601979"/>
                </a:lnTo>
                <a:lnTo>
                  <a:pt x="350690" y="598040"/>
                </a:lnTo>
                <a:lnTo>
                  <a:pt x="397117" y="586635"/>
                </a:lnTo>
                <a:lnTo>
                  <a:pt x="440411" y="568383"/>
                </a:lnTo>
                <a:lnTo>
                  <a:pt x="479950" y="543905"/>
                </a:lnTo>
                <a:lnTo>
                  <a:pt x="515112" y="513821"/>
                </a:lnTo>
                <a:lnTo>
                  <a:pt x="545275" y="478749"/>
                </a:lnTo>
                <a:lnTo>
                  <a:pt x="569817" y="439311"/>
                </a:lnTo>
                <a:lnTo>
                  <a:pt x="588117" y="396125"/>
                </a:lnTo>
                <a:lnTo>
                  <a:pt x="599553" y="349811"/>
                </a:lnTo>
                <a:lnTo>
                  <a:pt x="603504" y="300989"/>
                </a:lnTo>
                <a:lnTo>
                  <a:pt x="599553" y="252168"/>
                </a:lnTo>
                <a:lnTo>
                  <a:pt x="588117" y="205854"/>
                </a:lnTo>
                <a:lnTo>
                  <a:pt x="569817" y="162668"/>
                </a:lnTo>
                <a:lnTo>
                  <a:pt x="545275" y="123230"/>
                </a:lnTo>
                <a:lnTo>
                  <a:pt x="515112" y="88158"/>
                </a:lnTo>
                <a:lnTo>
                  <a:pt x="479950" y="58074"/>
                </a:lnTo>
                <a:lnTo>
                  <a:pt x="440411" y="33596"/>
                </a:lnTo>
                <a:lnTo>
                  <a:pt x="397117" y="15344"/>
                </a:lnTo>
                <a:lnTo>
                  <a:pt x="350690" y="3939"/>
                </a:lnTo>
                <a:lnTo>
                  <a:pt x="301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4948429" y="8057388"/>
            <a:ext cx="1207770" cy="1203960"/>
          </a:xfrm>
          <a:custGeom>
            <a:avLst/>
            <a:gdLst/>
            <a:ahLst/>
            <a:cxnLst/>
            <a:rect l="l" t="t" r="r" b="b"/>
            <a:pathLst>
              <a:path w="603885" h="601979">
                <a:moveTo>
                  <a:pt x="0" y="300989"/>
                </a:moveTo>
                <a:lnTo>
                  <a:pt x="3950" y="252168"/>
                </a:lnTo>
                <a:lnTo>
                  <a:pt x="15386" y="205854"/>
                </a:lnTo>
                <a:lnTo>
                  <a:pt x="33686" y="162668"/>
                </a:lnTo>
                <a:lnTo>
                  <a:pt x="58228" y="123230"/>
                </a:lnTo>
                <a:lnTo>
                  <a:pt x="88391" y="88158"/>
                </a:lnTo>
                <a:lnTo>
                  <a:pt x="123553" y="58074"/>
                </a:lnTo>
                <a:lnTo>
                  <a:pt x="163092" y="33596"/>
                </a:lnTo>
                <a:lnTo>
                  <a:pt x="206386" y="15344"/>
                </a:lnTo>
                <a:lnTo>
                  <a:pt x="252813" y="3939"/>
                </a:lnTo>
                <a:lnTo>
                  <a:pt x="301752" y="0"/>
                </a:lnTo>
                <a:lnTo>
                  <a:pt x="350690" y="3939"/>
                </a:lnTo>
                <a:lnTo>
                  <a:pt x="397117" y="15344"/>
                </a:lnTo>
                <a:lnTo>
                  <a:pt x="440411" y="33596"/>
                </a:lnTo>
                <a:lnTo>
                  <a:pt x="479950" y="58074"/>
                </a:lnTo>
                <a:lnTo>
                  <a:pt x="515112" y="88158"/>
                </a:lnTo>
                <a:lnTo>
                  <a:pt x="545275" y="123230"/>
                </a:lnTo>
                <a:lnTo>
                  <a:pt x="569817" y="162668"/>
                </a:lnTo>
                <a:lnTo>
                  <a:pt x="588117" y="205854"/>
                </a:lnTo>
                <a:lnTo>
                  <a:pt x="599553" y="252168"/>
                </a:lnTo>
                <a:lnTo>
                  <a:pt x="603504" y="300989"/>
                </a:lnTo>
                <a:lnTo>
                  <a:pt x="599553" y="349811"/>
                </a:lnTo>
                <a:lnTo>
                  <a:pt x="588117" y="396125"/>
                </a:lnTo>
                <a:lnTo>
                  <a:pt x="569817" y="439311"/>
                </a:lnTo>
                <a:lnTo>
                  <a:pt x="545275" y="478749"/>
                </a:lnTo>
                <a:lnTo>
                  <a:pt x="515112" y="513821"/>
                </a:lnTo>
                <a:lnTo>
                  <a:pt x="479950" y="543905"/>
                </a:lnTo>
                <a:lnTo>
                  <a:pt x="440411" y="568383"/>
                </a:lnTo>
                <a:lnTo>
                  <a:pt x="397117" y="586635"/>
                </a:lnTo>
                <a:lnTo>
                  <a:pt x="350690" y="598040"/>
                </a:lnTo>
                <a:lnTo>
                  <a:pt x="301752" y="601979"/>
                </a:lnTo>
                <a:lnTo>
                  <a:pt x="252813" y="598040"/>
                </a:lnTo>
                <a:lnTo>
                  <a:pt x="206386" y="586635"/>
                </a:lnTo>
                <a:lnTo>
                  <a:pt x="163092" y="568383"/>
                </a:lnTo>
                <a:lnTo>
                  <a:pt x="123553" y="543905"/>
                </a:lnTo>
                <a:lnTo>
                  <a:pt x="88392" y="513821"/>
                </a:lnTo>
                <a:lnTo>
                  <a:pt x="58228" y="478749"/>
                </a:lnTo>
                <a:lnTo>
                  <a:pt x="33686" y="439311"/>
                </a:lnTo>
                <a:lnTo>
                  <a:pt x="15386" y="396125"/>
                </a:lnTo>
                <a:lnTo>
                  <a:pt x="3950" y="349811"/>
                </a:lnTo>
                <a:lnTo>
                  <a:pt x="0" y="300989"/>
                </a:lnTo>
                <a:close/>
              </a:path>
            </a:pathLst>
          </a:custGeom>
          <a:ln w="25908">
            <a:solidFill>
              <a:srgbClr val="9CB955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33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9004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Supply Chain Management-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Example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1526794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Right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issuance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Letter of Credit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final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payment, distributed ledger provides 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much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needed transparency </a:t>
            </a:r>
            <a:r>
              <a:rPr sz="2800" dirty="0">
                <a:solidFill>
                  <a:srgbClr val="5F5F5F"/>
                </a:solidFill>
                <a:cs typeface="Calibri"/>
              </a:rPr>
              <a:t>&amp;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efficiency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otherwise manual process</a:t>
            </a:r>
            <a:r>
              <a:rPr sz="28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flow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075944" y="3386328"/>
            <a:ext cx="16136112" cy="4794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6709408" y="8253576"/>
            <a:ext cx="427990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dirty="0">
                <a:solidFill>
                  <a:srgbClr val="5F5F5F"/>
                </a:solidFill>
                <a:cs typeface="Calibri"/>
              </a:rPr>
              <a:t>Supply Chain in </a:t>
            </a:r>
            <a:r>
              <a:rPr sz="2700" b="1" spc="-40" dirty="0">
                <a:solidFill>
                  <a:srgbClr val="5F5F5F"/>
                </a:solidFill>
                <a:cs typeface="Calibri"/>
              </a:rPr>
              <a:t>Trade</a:t>
            </a:r>
            <a:r>
              <a:rPr sz="2700" b="1" spc="-30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Finance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66646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Blockchain will Revolutionize our</a:t>
            </a:r>
            <a:r>
              <a:rPr sz="5600" spc="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World?</a:t>
            </a:r>
            <a:endParaRPr sz="5600"/>
          </a:p>
        </p:txBody>
      </p:sp>
      <p:sp>
        <p:nvSpPr>
          <p:cNvPr id="16" name="object 3"/>
          <p:cNvSpPr txBox="1"/>
          <p:nvPr/>
        </p:nvSpPr>
        <p:spPr>
          <a:xfrm>
            <a:off x="942035" y="1683969"/>
            <a:ext cx="15514318" cy="725326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601472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blockchain,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first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</a:t>
            </a:r>
            <a:r>
              <a:rPr sz="2800" dirty="0">
                <a:solidFill>
                  <a:srgbClr val="5F5F5F"/>
                </a:solidFill>
                <a:cs typeface="Calibri"/>
              </a:rPr>
              <a:t>digital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medium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value where anyone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access anything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value  even things like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identity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votes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be moved, stored and  managed securely and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privately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596900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Through the blockchain,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go from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redistributing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wealth 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value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opportunity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fairly 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first place,  from </a:t>
            </a:r>
            <a:r>
              <a:rPr sz="2800" dirty="0">
                <a:solidFill>
                  <a:srgbClr val="5F5F5F"/>
                </a:solidFill>
                <a:cs typeface="Calibri"/>
              </a:rPr>
              <a:t>cradle to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grave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can be done by protecting rights through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immutable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records </a:t>
            </a:r>
            <a:r>
              <a:rPr sz="2800" dirty="0">
                <a:solidFill>
                  <a:srgbClr val="5F5F5F"/>
                </a:solidFill>
                <a:cs typeface="Calibri"/>
              </a:rPr>
              <a:t>like land titles,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 true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sharing economy</a:t>
            </a:r>
            <a:endParaRPr sz="2800">
              <a:solidFill>
                <a:prstClr val="black"/>
              </a:solidFill>
              <a:cs typeface="Calibri"/>
            </a:endParaRPr>
          </a:p>
          <a:p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10160" algn="r"/>
            <a:r>
              <a:rPr sz="2700" b="1" dirty="0">
                <a:solidFill>
                  <a:srgbClr val="5F5F5F"/>
                </a:solidFill>
                <a:cs typeface="Calibri"/>
              </a:rPr>
              <a:t>The world of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infinite</a:t>
            </a:r>
            <a:r>
              <a:rPr sz="2700" b="1" spc="-26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possibilities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287257" y="7202422"/>
            <a:ext cx="9000742" cy="1737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0658856" y="1886710"/>
            <a:ext cx="6492240" cy="5946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2"/>
          <p:cNvSpPr/>
          <p:nvPr/>
        </p:nvSpPr>
        <p:spPr>
          <a:xfrm>
            <a:off x="4754878" y="2636520"/>
            <a:ext cx="2663952" cy="6659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3"/>
          <p:cNvSpPr/>
          <p:nvPr/>
        </p:nvSpPr>
        <p:spPr>
          <a:xfrm>
            <a:off x="6791196" y="2970243"/>
            <a:ext cx="6743700" cy="4243070"/>
          </a:xfrm>
          <a:custGeom>
            <a:avLst/>
            <a:gdLst/>
            <a:ahLst/>
            <a:cxnLst/>
            <a:rect l="l" t="t" r="r" b="b"/>
            <a:pathLst>
              <a:path w="3371850" h="2121535">
                <a:moveTo>
                  <a:pt x="1869949" y="0"/>
                </a:moveTo>
                <a:lnTo>
                  <a:pt x="1816573" y="1393"/>
                </a:lnTo>
                <a:lnTo>
                  <a:pt x="1763576" y="4168"/>
                </a:lnTo>
                <a:lnTo>
                  <a:pt x="1711001" y="8303"/>
                </a:lnTo>
                <a:lnTo>
                  <a:pt x="1658887" y="13778"/>
                </a:lnTo>
                <a:lnTo>
                  <a:pt x="1607277" y="20572"/>
                </a:lnTo>
                <a:lnTo>
                  <a:pt x="1556210" y="28663"/>
                </a:lnTo>
                <a:lnTo>
                  <a:pt x="1505728" y="38030"/>
                </a:lnTo>
                <a:lnTo>
                  <a:pt x="1455872" y="48653"/>
                </a:lnTo>
                <a:lnTo>
                  <a:pt x="1406683" y="60510"/>
                </a:lnTo>
                <a:lnTo>
                  <a:pt x="1358201" y="73580"/>
                </a:lnTo>
                <a:lnTo>
                  <a:pt x="1310469" y="87843"/>
                </a:lnTo>
                <a:lnTo>
                  <a:pt x="1263527" y="103277"/>
                </a:lnTo>
                <a:lnTo>
                  <a:pt x="1217415" y="119861"/>
                </a:lnTo>
                <a:lnTo>
                  <a:pt x="1172175" y="137574"/>
                </a:lnTo>
                <a:lnTo>
                  <a:pt x="1127849" y="156396"/>
                </a:lnTo>
                <a:lnTo>
                  <a:pt x="1084476" y="176304"/>
                </a:lnTo>
                <a:lnTo>
                  <a:pt x="1042098" y="197279"/>
                </a:lnTo>
                <a:lnTo>
                  <a:pt x="1000756" y="219298"/>
                </a:lnTo>
                <a:lnTo>
                  <a:pt x="960491" y="242342"/>
                </a:lnTo>
                <a:lnTo>
                  <a:pt x="921344" y="266388"/>
                </a:lnTo>
                <a:lnTo>
                  <a:pt x="883356" y="291416"/>
                </a:lnTo>
                <a:lnTo>
                  <a:pt x="846568" y="317406"/>
                </a:lnTo>
                <a:lnTo>
                  <a:pt x="811021" y="344334"/>
                </a:lnTo>
                <a:lnTo>
                  <a:pt x="776756" y="372182"/>
                </a:lnTo>
                <a:lnTo>
                  <a:pt x="743814" y="400927"/>
                </a:lnTo>
                <a:lnTo>
                  <a:pt x="712235" y="430550"/>
                </a:lnTo>
                <a:lnTo>
                  <a:pt x="682062" y="461027"/>
                </a:lnTo>
                <a:lnTo>
                  <a:pt x="653335" y="492340"/>
                </a:lnTo>
                <a:lnTo>
                  <a:pt x="626095" y="524465"/>
                </a:lnTo>
                <a:lnTo>
                  <a:pt x="600383" y="557384"/>
                </a:lnTo>
                <a:lnTo>
                  <a:pt x="576240" y="591074"/>
                </a:lnTo>
                <a:lnTo>
                  <a:pt x="553706" y="625514"/>
                </a:lnTo>
                <a:lnTo>
                  <a:pt x="532824" y="660684"/>
                </a:lnTo>
                <a:lnTo>
                  <a:pt x="513634" y="696562"/>
                </a:lnTo>
                <a:lnTo>
                  <a:pt x="496177" y="733127"/>
                </a:lnTo>
                <a:lnTo>
                  <a:pt x="480494" y="770359"/>
                </a:lnTo>
                <a:lnTo>
                  <a:pt x="466626" y="808236"/>
                </a:lnTo>
                <a:lnTo>
                  <a:pt x="454614" y="846737"/>
                </a:lnTo>
                <a:lnTo>
                  <a:pt x="444500" y="885841"/>
                </a:lnTo>
                <a:lnTo>
                  <a:pt x="0" y="1096661"/>
                </a:lnTo>
                <a:lnTo>
                  <a:pt x="459231" y="1290463"/>
                </a:lnTo>
                <a:lnTo>
                  <a:pt x="472433" y="1329744"/>
                </a:lnTo>
                <a:lnTo>
                  <a:pt x="487603" y="1368416"/>
                </a:lnTo>
                <a:lnTo>
                  <a:pt x="504700" y="1406451"/>
                </a:lnTo>
                <a:lnTo>
                  <a:pt x="523684" y="1443822"/>
                </a:lnTo>
                <a:lnTo>
                  <a:pt x="544513" y="1480499"/>
                </a:lnTo>
                <a:lnTo>
                  <a:pt x="567147" y="1516456"/>
                </a:lnTo>
                <a:lnTo>
                  <a:pt x="591544" y="1551664"/>
                </a:lnTo>
                <a:lnTo>
                  <a:pt x="617664" y="1586095"/>
                </a:lnTo>
                <a:lnTo>
                  <a:pt x="645466" y="1619722"/>
                </a:lnTo>
                <a:lnTo>
                  <a:pt x="674908" y="1652517"/>
                </a:lnTo>
                <a:lnTo>
                  <a:pt x="705951" y="1684452"/>
                </a:lnTo>
                <a:lnTo>
                  <a:pt x="738552" y="1715498"/>
                </a:lnTo>
                <a:lnTo>
                  <a:pt x="772672" y="1745629"/>
                </a:lnTo>
                <a:lnTo>
                  <a:pt x="808268" y="1774815"/>
                </a:lnTo>
                <a:lnTo>
                  <a:pt x="845301" y="1803030"/>
                </a:lnTo>
                <a:lnTo>
                  <a:pt x="883729" y="1830245"/>
                </a:lnTo>
                <a:lnTo>
                  <a:pt x="923511" y="1856432"/>
                </a:lnTo>
                <a:lnTo>
                  <a:pt x="964607" y="1881564"/>
                </a:lnTo>
                <a:lnTo>
                  <a:pt x="1006975" y="1905612"/>
                </a:lnTo>
                <a:lnTo>
                  <a:pt x="1050575" y="1928549"/>
                </a:lnTo>
                <a:lnTo>
                  <a:pt x="1095366" y="1950346"/>
                </a:lnTo>
                <a:lnTo>
                  <a:pt x="1141306" y="1970977"/>
                </a:lnTo>
                <a:lnTo>
                  <a:pt x="1188355" y="1990412"/>
                </a:lnTo>
                <a:lnTo>
                  <a:pt x="1236471" y="2008624"/>
                </a:lnTo>
                <a:lnTo>
                  <a:pt x="1285615" y="2025586"/>
                </a:lnTo>
                <a:lnTo>
                  <a:pt x="1335745" y="2041268"/>
                </a:lnTo>
                <a:lnTo>
                  <a:pt x="1386820" y="2055644"/>
                </a:lnTo>
                <a:lnTo>
                  <a:pt x="1438798" y="2068685"/>
                </a:lnTo>
                <a:lnTo>
                  <a:pt x="1491640" y="2080364"/>
                </a:lnTo>
                <a:lnTo>
                  <a:pt x="1545305" y="2090652"/>
                </a:lnTo>
                <a:lnTo>
                  <a:pt x="1599750" y="2099522"/>
                </a:lnTo>
                <a:lnTo>
                  <a:pt x="1654937" y="2106946"/>
                </a:lnTo>
                <a:lnTo>
                  <a:pt x="1709597" y="2112777"/>
                </a:lnTo>
                <a:lnTo>
                  <a:pt x="1764082" y="2117120"/>
                </a:lnTo>
                <a:lnTo>
                  <a:pt x="1818352" y="2119998"/>
                </a:lnTo>
                <a:lnTo>
                  <a:pt x="1872365" y="2121431"/>
                </a:lnTo>
                <a:lnTo>
                  <a:pt x="1926080" y="2121441"/>
                </a:lnTo>
                <a:lnTo>
                  <a:pt x="1979456" y="2120047"/>
                </a:lnTo>
                <a:lnTo>
                  <a:pt x="2032453" y="2117273"/>
                </a:lnTo>
                <a:lnTo>
                  <a:pt x="2085028" y="2113137"/>
                </a:lnTo>
                <a:lnTo>
                  <a:pt x="2137142" y="2107662"/>
                </a:lnTo>
                <a:lnTo>
                  <a:pt x="2188752" y="2100869"/>
                </a:lnTo>
                <a:lnTo>
                  <a:pt x="2239819" y="2092778"/>
                </a:lnTo>
                <a:lnTo>
                  <a:pt x="2290301" y="2083410"/>
                </a:lnTo>
                <a:lnTo>
                  <a:pt x="2340157" y="2072787"/>
                </a:lnTo>
                <a:lnTo>
                  <a:pt x="2389346" y="2060930"/>
                </a:lnTo>
                <a:lnTo>
                  <a:pt x="2437828" y="2047860"/>
                </a:lnTo>
                <a:lnTo>
                  <a:pt x="2485560" y="2033597"/>
                </a:lnTo>
                <a:lnTo>
                  <a:pt x="2532502" y="2018163"/>
                </a:lnTo>
                <a:lnTo>
                  <a:pt x="2578614" y="2001579"/>
                </a:lnTo>
                <a:lnTo>
                  <a:pt x="2623854" y="1983866"/>
                </a:lnTo>
                <a:lnTo>
                  <a:pt x="2668180" y="1965044"/>
                </a:lnTo>
                <a:lnTo>
                  <a:pt x="2711553" y="1945136"/>
                </a:lnTo>
                <a:lnTo>
                  <a:pt x="2753931" y="1924161"/>
                </a:lnTo>
                <a:lnTo>
                  <a:pt x="2795273" y="1902142"/>
                </a:lnTo>
                <a:lnTo>
                  <a:pt x="2835538" y="1879098"/>
                </a:lnTo>
                <a:lnTo>
                  <a:pt x="2874685" y="1855052"/>
                </a:lnTo>
                <a:lnTo>
                  <a:pt x="2912673" y="1830024"/>
                </a:lnTo>
                <a:lnTo>
                  <a:pt x="2949461" y="1804035"/>
                </a:lnTo>
                <a:lnTo>
                  <a:pt x="2985008" y="1777106"/>
                </a:lnTo>
                <a:lnTo>
                  <a:pt x="3019273" y="1749258"/>
                </a:lnTo>
                <a:lnTo>
                  <a:pt x="3052215" y="1720513"/>
                </a:lnTo>
                <a:lnTo>
                  <a:pt x="3083794" y="1690891"/>
                </a:lnTo>
                <a:lnTo>
                  <a:pt x="3113967" y="1660413"/>
                </a:lnTo>
                <a:lnTo>
                  <a:pt x="3142694" y="1629101"/>
                </a:lnTo>
                <a:lnTo>
                  <a:pt x="3169934" y="1596975"/>
                </a:lnTo>
                <a:lnTo>
                  <a:pt x="3195646" y="1564056"/>
                </a:lnTo>
                <a:lnTo>
                  <a:pt x="3219789" y="1530367"/>
                </a:lnTo>
                <a:lnTo>
                  <a:pt x="3242323" y="1495926"/>
                </a:lnTo>
                <a:lnTo>
                  <a:pt x="3263205" y="1460757"/>
                </a:lnTo>
                <a:lnTo>
                  <a:pt x="3282395" y="1424878"/>
                </a:lnTo>
                <a:lnTo>
                  <a:pt x="3299852" y="1388313"/>
                </a:lnTo>
                <a:lnTo>
                  <a:pt x="3315535" y="1351081"/>
                </a:lnTo>
                <a:lnTo>
                  <a:pt x="3329403" y="1313205"/>
                </a:lnTo>
                <a:lnTo>
                  <a:pt x="3341415" y="1274703"/>
                </a:lnTo>
                <a:lnTo>
                  <a:pt x="3351529" y="1235599"/>
                </a:lnTo>
                <a:lnTo>
                  <a:pt x="3359803" y="1195348"/>
                </a:lnTo>
                <a:lnTo>
                  <a:pt x="3365914" y="1155230"/>
                </a:lnTo>
                <a:lnTo>
                  <a:pt x="3369894" y="1115275"/>
                </a:lnTo>
                <a:lnTo>
                  <a:pt x="3371773" y="1075516"/>
                </a:lnTo>
                <a:lnTo>
                  <a:pt x="3371584" y="1035984"/>
                </a:lnTo>
                <a:lnTo>
                  <a:pt x="3369357" y="996710"/>
                </a:lnTo>
                <a:lnTo>
                  <a:pt x="3365124" y="957727"/>
                </a:lnTo>
                <a:lnTo>
                  <a:pt x="3358917" y="919066"/>
                </a:lnTo>
                <a:lnTo>
                  <a:pt x="3350766" y="880758"/>
                </a:lnTo>
                <a:lnTo>
                  <a:pt x="3340703" y="842836"/>
                </a:lnTo>
                <a:lnTo>
                  <a:pt x="3328759" y="805330"/>
                </a:lnTo>
                <a:lnTo>
                  <a:pt x="3314966" y="768273"/>
                </a:lnTo>
                <a:lnTo>
                  <a:pt x="3299355" y="731696"/>
                </a:lnTo>
                <a:lnTo>
                  <a:pt x="3281958" y="695630"/>
                </a:lnTo>
                <a:lnTo>
                  <a:pt x="3262805" y="660108"/>
                </a:lnTo>
                <a:lnTo>
                  <a:pt x="3241928" y="625161"/>
                </a:lnTo>
                <a:lnTo>
                  <a:pt x="3219358" y="590821"/>
                </a:lnTo>
                <a:lnTo>
                  <a:pt x="3195127" y="557118"/>
                </a:lnTo>
                <a:lnTo>
                  <a:pt x="3169266" y="524086"/>
                </a:lnTo>
                <a:lnTo>
                  <a:pt x="3141807" y="491755"/>
                </a:lnTo>
                <a:lnTo>
                  <a:pt x="3112780" y="460157"/>
                </a:lnTo>
                <a:lnTo>
                  <a:pt x="3082217" y="429324"/>
                </a:lnTo>
                <a:lnTo>
                  <a:pt x="3050149" y="399287"/>
                </a:lnTo>
                <a:lnTo>
                  <a:pt x="3016609" y="370079"/>
                </a:lnTo>
                <a:lnTo>
                  <a:pt x="2981626" y="341729"/>
                </a:lnTo>
                <a:lnTo>
                  <a:pt x="2945232" y="314272"/>
                </a:lnTo>
                <a:lnTo>
                  <a:pt x="2907460" y="287737"/>
                </a:lnTo>
                <a:lnTo>
                  <a:pt x="2868339" y="262156"/>
                </a:lnTo>
                <a:lnTo>
                  <a:pt x="2827902" y="237562"/>
                </a:lnTo>
                <a:lnTo>
                  <a:pt x="2786180" y="213985"/>
                </a:lnTo>
                <a:lnTo>
                  <a:pt x="2743204" y="191458"/>
                </a:lnTo>
                <a:lnTo>
                  <a:pt x="2699005" y="170011"/>
                </a:lnTo>
                <a:lnTo>
                  <a:pt x="2653615" y="149678"/>
                </a:lnTo>
                <a:lnTo>
                  <a:pt x="2607065" y="130488"/>
                </a:lnTo>
                <a:lnTo>
                  <a:pt x="2559387" y="112475"/>
                </a:lnTo>
                <a:lnTo>
                  <a:pt x="2510611" y="95669"/>
                </a:lnTo>
                <a:lnTo>
                  <a:pt x="2460770" y="80102"/>
                </a:lnTo>
                <a:lnTo>
                  <a:pt x="2409894" y="65806"/>
                </a:lnTo>
                <a:lnTo>
                  <a:pt x="2358014" y="52812"/>
                </a:lnTo>
                <a:lnTo>
                  <a:pt x="2305163" y="41153"/>
                </a:lnTo>
                <a:lnTo>
                  <a:pt x="2251372" y="30859"/>
                </a:lnTo>
                <a:lnTo>
                  <a:pt x="2196671" y="21962"/>
                </a:lnTo>
                <a:lnTo>
                  <a:pt x="2141092" y="14494"/>
                </a:lnTo>
                <a:lnTo>
                  <a:pt x="2086432" y="8664"/>
                </a:lnTo>
                <a:lnTo>
                  <a:pt x="2031947" y="4320"/>
                </a:lnTo>
                <a:lnTo>
                  <a:pt x="1977677" y="1442"/>
                </a:lnTo>
                <a:lnTo>
                  <a:pt x="1923664" y="9"/>
                </a:lnTo>
                <a:lnTo>
                  <a:pt x="18699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6791196" y="2970243"/>
            <a:ext cx="6743700" cy="4243070"/>
          </a:xfrm>
          <a:custGeom>
            <a:avLst/>
            <a:gdLst/>
            <a:ahLst/>
            <a:cxnLst/>
            <a:rect l="l" t="t" r="r" b="b"/>
            <a:pathLst>
              <a:path w="3371850" h="2121535">
                <a:moveTo>
                  <a:pt x="0" y="1096661"/>
                </a:moveTo>
                <a:lnTo>
                  <a:pt x="444500" y="885841"/>
                </a:lnTo>
                <a:lnTo>
                  <a:pt x="454614" y="846737"/>
                </a:lnTo>
                <a:lnTo>
                  <a:pt x="466626" y="808236"/>
                </a:lnTo>
                <a:lnTo>
                  <a:pt x="480494" y="770359"/>
                </a:lnTo>
                <a:lnTo>
                  <a:pt x="496177" y="733127"/>
                </a:lnTo>
                <a:lnTo>
                  <a:pt x="513634" y="696562"/>
                </a:lnTo>
                <a:lnTo>
                  <a:pt x="532824" y="660684"/>
                </a:lnTo>
                <a:lnTo>
                  <a:pt x="553706" y="625514"/>
                </a:lnTo>
                <a:lnTo>
                  <a:pt x="576240" y="591074"/>
                </a:lnTo>
                <a:lnTo>
                  <a:pt x="600383" y="557384"/>
                </a:lnTo>
                <a:lnTo>
                  <a:pt x="626095" y="524465"/>
                </a:lnTo>
                <a:lnTo>
                  <a:pt x="653335" y="492340"/>
                </a:lnTo>
                <a:lnTo>
                  <a:pt x="682062" y="461027"/>
                </a:lnTo>
                <a:lnTo>
                  <a:pt x="712235" y="430550"/>
                </a:lnTo>
                <a:lnTo>
                  <a:pt x="743814" y="400927"/>
                </a:lnTo>
                <a:lnTo>
                  <a:pt x="776756" y="372182"/>
                </a:lnTo>
                <a:lnTo>
                  <a:pt x="811021" y="344334"/>
                </a:lnTo>
                <a:lnTo>
                  <a:pt x="846568" y="317406"/>
                </a:lnTo>
                <a:lnTo>
                  <a:pt x="883356" y="291416"/>
                </a:lnTo>
                <a:lnTo>
                  <a:pt x="921344" y="266388"/>
                </a:lnTo>
                <a:lnTo>
                  <a:pt x="960491" y="242342"/>
                </a:lnTo>
                <a:lnTo>
                  <a:pt x="1000756" y="219298"/>
                </a:lnTo>
                <a:lnTo>
                  <a:pt x="1042098" y="197279"/>
                </a:lnTo>
                <a:lnTo>
                  <a:pt x="1084476" y="176304"/>
                </a:lnTo>
                <a:lnTo>
                  <a:pt x="1127849" y="156396"/>
                </a:lnTo>
                <a:lnTo>
                  <a:pt x="1172175" y="137574"/>
                </a:lnTo>
                <a:lnTo>
                  <a:pt x="1217415" y="119861"/>
                </a:lnTo>
                <a:lnTo>
                  <a:pt x="1263527" y="103277"/>
                </a:lnTo>
                <a:lnTo>
                  <a:pt x="1310469" y="87843"/>
                </a:lnTo>
                <a:lnTo>
                  <a:pt x="1358201" y="73580"/>
                </a:lnTo>
                <a:lnTo>
                  <a:pt x="1406683" y="60510"/>
                </a:lnTo>
                <a:lnTo>
                  <a:pt x="1455872" y="48653"/>
                </a:lnTo>
                <a:lnTo>
                  <a:pt x="1505728" y="38030"/>
                </a:lnTo>
                <a:lnTo>
                  <a:pt x="1556210" y="28663"/>
                </a:lnTo>
                <a:lnTo>
                  <a:pt x="1607277" y="20572"/>
                </a:lnTo>
                <a:lnTo>
                  <a:pt x="1658887" y="13778"/>
                </a:lnTo>
                <a:lnTo>
                  <a:pt x="1711001" y="8303"/>
                </a:lnTo>
                <a:lnTo>
                  <a:pt x="1763576" y="4168"/>
                </a:lnTo>
                <a:lnTo>
                  <a:pt x="1816573" y="1393"/>
                </a:lnTo>
                <a:lnTo>
                  <a:pt x="1869949" y="0"/>
                </a:lnTo>
                <a:lnTo>
                  <a:pt x="1923664" y="9"/>
                </a:lnTo>
                <a:lnTo>
                  <a:pt x="1977677" y="1442"/>
                </a:lnTo>
                <a:lnTo>
                  <a:pt x="2031947" y="4320"/>
                </a:lnTo>
                <a:lnTo>
                  <a:pt x="2086432" y="8664"/>
                </a:lnTo>
                <a:lnTo>
                  <a:pt x="2141092" y="14494"/>
                </a:lnTo>
                <a:lnTo>
                  <a:pt x="2196671" y="21962"/>
                </a:lnTo>
                <a:lnTo>
                  <a:pt x="2251372" y="30859"/>
                </a:lnTo>
                <a:lnTo>
                  <a:pt x="2305163" y="41153"/>
                </a:lnTo>
                <a:lnTo>
                  <a:pt x="2358014" y="52812"/>
                </a:lnTo>
                <a:lnTo>
                  <a:pt x="2409894" y="65806"/>
                </a:lnTo>
                <a:lnTo>
                  <a:pt x="2460770" y="80102"/>
                </a:lnTo>
                <a:lnTo>
                  <a:pt x="2510611" y="95669"/>
                </a:lnTo>
                <a:lnTo>
                  <a:pt x="2559387" y="112475"/>
                </a:lnTo>
                <a:lnTo>
                  <a:pt x="2607065" y="130488"/>
                </a:lnTo>
                <a:lnTo>
                  <a:pt x="2653615" y="149678"/>
                </a:lnTo>
                <a:lnTo>
                  <a:pt x="2699005" y="170011"/>
                </a:lnTo>
                <a:lnTo>
                  <a:pt x="2743204" y="191458"/>
                </a:lnTo>
                <a:lnTo>
                  <a:pt x="2786180" y="213985"/>
                </a:lnTo>
                <a:lnTo>
                  <a:pt x="2827902" y="237562"/>
                </a:lnTo>
                <a:lnTo>
                  <a:pt x="2868339" y="262156"/>
                </a:lnTo>
                <a:lnTo>
                  <a:pt x="2907460" y="287737"/>
                </a:lnTo>
                <a:lnTo>
                  <a:pt x="2945232" y="314272"/>
                </a:lnTo>
                <a:lnTo>
                  <a:pt x="2981626" y="341729"/>
                </a:lnTo>
                <a:lnTo>
                  <a:pt x="3016609" y="370079"/>
                </a:lnTo>
                <a:lnTo>
                  <a:pt x="3050149" y="399287"/>
                </a:lnTo>
                <a:lnTo>
                  <a:pt x="3082217" y="429324"/>
                </a:lnTo>
                <a:lnTo>
                  <a:pt x="3112780" y="460157"/>
                </a:lnTo>
                <a:lnTo>
                  <a:pt x="3141807" y="491755"/>
                </a:lnTo>
                <a:lnTo>
                  <a:pt x="3169266" y="524086"/>
                </a:lnTo>
                <a:lnTo>
                  <a:pt x="3195127" y="557118"/>
                </a:lnTo>
                <a:lnTo>
                  <a:pt x="3219358" y="590821"/>
                </a:lnTo>
                <a:lnTo>
                  <a:pt x="3241928" y="625161"/>
                </a:lnTo>
                <a:lnTo>
                  <a:pt x="3262805" y="660108"/>
                </a:lnTo>
                <a:lnTo>
                  <a:pt x="3281958" y="695630"/>
                </a:lnTo>
                <a:lnTo>
                  <a:pt x="3299355" y="731696"/>
                </a:lnTo>
                <a:lnTo>
                  <a:pt x="3314966" y="768273"/>
                </a:lnTo>
                <a:lnTo>
                  <a:pt x="3328759" y="805330"/>
                </a:lnTo>
                <a:lnTo>
                  <a:pt x="3340703" y="842836"/>
                </a:lnTo>
                <a:lnTo>
                  <a:pt x="3350766" y="880758"/>
                </a:lnTo>
                <a:lnTo>
                  <a:pt x="3358917" y="919066"/>
                </a:lnTo>
                <a:lnTo>
                  <a:pt x="3365124" y="957727"/>
                </a:lnTo>
                <a:lnTo>
                  <a:pt x="3369357" y="996710"/>
                </a:lnTo>
                <a:lnTo>
                  <a:pt x="3371584" y="1035984"/>
                </a:lnTo>
                <a:lnTo>
                  <a:pt x="3371773" y="1075516"/>
                </a:lnTo>
                <a:lnTo>
                  <a:pt x="3369894" y="1115275"/>
                </a:lnTo>
                <a:lnTo>
                  <a:pt x="3365914" y="1155230"/>
                </a:lnTo>
                <a:lnTo>
                  <a:pt x="3359803" y="1195348"/>
                </a:lnTo>
                <a:lnTo>
                  <a:pt x="3351529" y="1235599"/>
                </a:lnTo>
                <a:lnTo>
                  <a:pt x="3341415" y="1274703"/>
                </a:lnTo>
                <a:lnTo>
                  <a:pt x="3329403" y="1313205"/>
                </a:lnTo>
                <a:lnTo>
                  <a:pt x="3315535" y="1351081"/>
                </a:lnTo>
                <a:lnTo>
                  <a:pt x="3299852" y="1388313"/>
                </a:lnTo>
                <a:lnTo>
                  <a:pt x="3282395" y="1424878"/>
                </a:lnTo>
                <a:lnTo>
                  <a:pt x="3263205" y="1460757"/>
                </a:lnTo>
                <a:lnTo>
                  <a:pt x="3242323" y="1495926"/>
                </a:lnTo>
                <a:lnTo>
                  <a:pt x="3219789" y="1530367"/>
                </a:lnTo>
                <a:lnTo>
                  <a:pt x="3195646" y="1564056"/>
                </a:lnTo>
                <a:lnTo>
                  <a:pt x="3169934" y="1596975"/>
                </a:lnTo>
                <a:lnTo>
                  <a:pt x="3142694" y="1629101"/>
                </a:lnTo>
                <a:lnTo>
                  <a:pt x="3113967" y="1660413"/>
                </a:lnTo>
                <a:lnTo>
                  <a:pt x="3083794" y="1690891"/>
                </a:lnTo>
                <a:lnTo>
                  <a:pt x="3052215" y="1720513"/>
                </a:lnTo>
                <a:lnTo>
                  <a:pt x="3019273" y="1749258"/>
                </a:lnTo>
                <a:lnTo>
                  <a:pt x="2985008" y="1777106"/>
                </a:lnTo>
                <a:lnTo>
                  <a:pt x="2949461" y="1804035"/>
                </a:lnTo>
                <a:lnTo>
                  <a:pt x="2912673" y="1830024"/>
                </a:lnTo>
                <a:lnTo>
                  <a:pt x="2874685" y="1855052"/>
                </a:lnTo>
                <a:lnTo>
                  <a:pt x="2835538" y="1879098"/>
                </a:lnTo>
                <a:lnTo>
                  <a:pt x="2795273" y="1902142"/>
                </a:lnTo>
                <a:lnTo>
                  <a:pt x="2753931" y="1924161"/>
                </a:lnTo>
                <a:lnTo>
                  <a:pt x="2711553" y="1945136"/>
                </a:lnTo>
                <a:lnTo>
                  <a:pt x="2668180" y="1965044"/>
                </a:lnTo>
                <a:lnTo>
                  <a:pt x="2623854" y="1983866"/>
                </a:lnTo>
                <a:lnTo>
                  <a:pt x="2578614" y="2001579"/>
                </a:lnTo>
                <a:lnTo>
                  <a:pt x="2532502" y="2018163"/>
                </a:lnTo>
                <a:lnTo>
                  <a:pt x="2485560" y="2033597"/>
                </a:lnTo>
                <a:lnTo>
                  <a:pt x="2437828" y="2047860"/>
                </a:lnTo>
                <a:lnTo>
                  <a:pt x="2389346" y="2060930"/>
                </a:lnTo>
                <a:lnTo>
                  <a:pt x="2340157" y="2072787"/>
                </a:lnTo>
                <a:lnTo>
                  <a:pt x="2290301" y="2083410"/>
                </a:lnTo>
                <a:lnTo>
                  <a:pt x="2239819" y="2092778"/>
                </a:lnTo>
                <a:lnTo>
                  <a:pt x="2188752" y="2100869"/>
                </a:lnTo>
                <a:lnTo>
                  <a:pt x="2137142" y="2107662"/>
                </a:lnTo>
                <a:lnTo>
                  <a:pt x="2085028" y="2113137"/>
                </a:lnTo>
                <a:lnTo>
                  <a:pt x="2032453" y="2117273"/>
                </a:lnTo>
                <a:lnTo>
                  <a:pt x="1979456" y="2120047"/>
                </a:lnTo>
                <a:lnTo>
                  <a:pt x="1926080" y="2121441"/>
                </a:lnTo>
                <a:lnTo>
                  <a:pt x="1872365" y="2121431"/>
                </a:lnTo>
                <a:lnTo>
                  <a:pt x="1818352" y="2119998"/>
                </a:lnTo>
                <a:lnTo>
                  <a:pt x="1764082" y="2117120"/>
                </a:lnTo>
                <a:lnTo>
                  <a:pt x="1709597" y="2112777"/>
                </a:lnTo>
                <a:lnTo>
                  <a:pt x="1654937" y="2106946"/>
                </a:lnTo>
                <a:lnTo>
                  <a:pt x="1599750" y="2099522"/>
                </a:lnTo>
                <a:lnTo>
                  <a:pt x="1545305" y="2090652"/>
                </a:lnTo>
                <a:lnTo>
                  <a:pt x="1491640" y="2080364"/>
                </a:lnTo>
                <a:lnTo>
                  <a:pt x="1438798" y="2068685"/>
                </a:lnTo>
                <a:lnTo>
                  <a:pt x="1386820" y="2055644"/>
                </a:lnTo>
                <a:lnTo>
                  <a:pt x="1335745" y="2041268"/>
                </a:lnTo>
                <a:lnTo>
                  <a:pt x="1285615" y="2025586"/>
                </a:lnTo>
                <a:lnTo>
                  <a:pt x="1236471" y="2008624"/>
                </a:lnTo>
                <a:lnTo>
                  <a:pt x="1188355" y="1990412"/>
                </a:lnTo>
                <a:lnTo>
                  <a:pt x="1141306" y="1970977"/>
                </a:lnTo>
                <a:lnTo>
                  <a:pt x="1095366" y="1950346"/>
                </a:lnTo>
                <a:lnTo>
                  <a:pt x="1050575" y="1928549"/>
                </a:lnTo>
                <a:lnTo>
                  <a:pt x="1006975" y="1905612"/>
                </a:lnTo>
                <a:lnTo>
                  <a:pt x="964607" y="1881564"/>
                </a:lnTo>
                <a:lnTo>
                  <a:pt x="923511" y="1856432"/>
                </a:lnTo>
                <a:lnTo>
                  <a:pt x="883729" y="1830245"/>
                </a:lnTo>
                <a:lnTo>
                  <a:pt x="845301" y="1803030"/>
                </a:lnTo>
                <a:lnTo>
                  <a:pt x="808268" y="1774815"/>
                </a:lnTo>
                <a:lnTo>
                  <a:pt x="772672" y="1745629"/>
                </a:lnTo>
                <a:lnTo>
                  <a:pt x="738552" y="1715498"/>
                </a:lnTo>
                <a:lnTo>
                  <a:pt x="705951" y="1684452"/>
                </a:lnTo>
                <a:lnTo>
                  <a:pt x="674908" y="1652517"/>
                </a:lnTo>
                <a:lnTo>
                  <a:pt x="645466" y="1619722"/>
                </a:lnTo>
                <a:lnTo>
                  <a:pt x="617664" y="1586095"/>
                </a:lnTo>
                <a:lnTo>
                  <a:pt x="591544" y="1551664"/>
                </a:lnTo>
                <a:lnTo>
                  <a:pt x="567147" y="1516456"/>
                </a:lnTo>
                <a:lnTo>
                  <a:pt x="544513" y="1480499"/>
                </a:lnTo>
                <a:lnTo>
                  <a:pt x="523684" y="1443822"/>
                </a:lnTo>
                <a:lnTo>
                  <a:pt x="504700" y="1406451"/>
                </a:lnTo>
                <a:lnTo>
                  <a:pt x="487603" y="1368416"/>
                </a:lnTo>
                <a:lnTo>
                  <a:pt x="472433" y="1329744"/>
                </a:lnTo>
                <a:lnTo>
                  <a:pt x="459231" y="1290463"/>
                </a:lnTo>
                <a:lnTo>
                  <a:pt x="0" y="1096661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8670542" y="3554730"/>
            <a:ext cx="3830320" cy="304314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1270"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So far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we have seen  some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the useful  practical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applications  of Blockchain.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 now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see how  Blockchain can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be</a:t>
            </a:r>
            <a:r>
              <a:rPr sz="2800" spc="-228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used 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with</a:t>
            </a:r>
            <a:r>
              <a:rPr sz="2800" spc="-4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IOT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145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7023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and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dirty="0">
                <a:solidFill>
                  <a:srgbClr val="095A82"/>
                </a:solidFill>
              </a:rPr>
              <a:t>IOT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3915412" y="2081782"/>
            <a:ext cx="10650616" cy="656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52120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Autonomous </a:t>
            </a:r>
            <a:r>
              <a:rPr sz="5600" spc="-20" dirty="0">
                <a:solidFill>
                  <a:srgbClr val="095A82"/>
                </a:solidFill>
              </a:rPr>
              <a:t>Decentralized </a:t>
            </a:r>
            <a:r>
              <a:rPr sz="5600" spc="-10" dirty="0">
                <a:solidFill>
                  <a:srgbClr val="095A82"/>
                </a:solidFill>
              </a:rPr>
              <a:t>Peer-to-Peer</a:t>
            </a:r>
            <a:r>
              <a:rPr sz="5600" spc="228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Telemetry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8"/>
            <a:ext cx="9469120" cy="49295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4318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IBM and Samsung have been </a:t>
            </a:r>
            <a:r>
              <a:rPr sz="2800" dirty="0">
                <a:solidFill>
                  <a:srgbClr val="5F5F5F"/>
                </a:solidFill>
                <a:cs typeface="Calibri"/>
              </a:rPr>
              <a:t>working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concept </a:t>
            </a:r>
            <a:r>
              <a:rPr sz="2800" dirty="0">
                <a:solidFill>
                  <a:srgbClr val="5F5F5F"/>
                </a:solidFill>
                <a:cs typeface="Calibri"/>
              </a:rPr>
              <a:t>known as  ADEPT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With ADEPT,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would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serve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public ledger</a:t>
            </a:r>
            <a:r>
              <a:rPr sz="2800" dirty="0">
                <a:solidFill>
                  <a:srgbClr val="5F5F5F"/>
                </a:solidFill>
                <a:cs typeface="Calibri"/>
              </a:rPr>
              <a:t> for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devices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mediate communication between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them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devices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would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</a:t>
            </a:r>
            <a:r>
              <a:rPr sz="2800" dirty="0">
                <a:solidFill>
                  <a:srgbClr val="5F5F5F"/>
                </a:solidFill>
                <a:cs typeface="Calibri"/>
              </a:rPr>
              <a:t>able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communicate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one another  autonomously to manage </a:t>
            </a:r>
            <a:r>
              <a:rPr sz="2800" dirty="0">
                <a:solidFill>
                  <a:srgbClr val="5F5F5F"/>
                </a:solidFill>
                <a:cs typeface="Calibri"/>
              </a:rPr>
              <a:t>software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updates, bugs,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energy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management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0905742" y="2846833"/>
            <a:ext cx="6547104" cy="5001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1012423" y="2877310"/>
            <a:ext cx="6342886" cy="479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60566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The ADEPT Use</a:t>
            </a:r>
            <a:r>
              <a:rPr sz="5600" spc="-6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Case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4998720" y="1813560"/>
            <a:ext cx="8787384" cy="773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0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48983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IBM </a:t>
            </a:r>
            <a:r>
              <a:rPr sz="5600" spc="-20" dirty="0">
                <a:solidFill>
                  <a:srgbClr val="095A82"/>
                </a:solidFill>
              </a:rPr>
              <a:t>Watson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IOT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8768080" cy="555536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8890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212121"/>
                </a:solidFill>
                <a:cs typeface="Calibri"/>
              </a:rPr>
              <a:t>Enables IoT devices </a:t>
            </a:r>
            <a:r>
              <a:rPr sz="2800" dirty="0">
                <a:solidFill>
                  <a:srgbClr val="212121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send data </a:t>
            </a:r>
            <a:r>
              <a:rPr sz="2800" dirty="0">
                <a:solidFill>
                  <a:srgbClr val="212121"/>
                </a:solidFill>
                <a:cs typeface="Calibri"/>
              </a:rPr>
              <a:t>to private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blockchain  ledgers </a:t>
            </a:r>
            <a:r>
              <a:rPr sz="2800" dirty="0">
                <a:solidFill>
                  <a:srgbClr val="212121"/>
                </a:solidFill>
                <a:cs typeface="Calibri"/>
              </a:rPr>
              <a:t>for inclusion in shared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transactions </a:t>
            </a:r>
            <a:r>
              <a:rPr sz="2800" dirty="0">
                <a:solidFill>
                  <a:srgbClr val="212121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tamper  </a:t>
            </a:r>
            <a:r>
              <a:rPr sz="2800" dirty="0">
                <a:solidFill>
                  <a:srgbClr val="212121"/>
                </a:solidFill>
                <a:cs typeface="Calibri"/>
              </a:rPr>
              <a:t>resistant</a:t>
            </a:r>
            <a:r>
              <a:rPr sz="2800" spc="20" dirty="0">
                <a:solidFill>
                  <a:srgbClr val="212121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records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212121"/>
                </a:solidFill>
                <a:cs typeface="Calibri"/>
              </a:rPr>
              <a:t>Blockchain’s distributed </a:t>
            </a:r>
            <a:r>
              <a:rPr sz="2800" dirty="0">
                <a:solidFill>
                  <a:srgbClr val="212121"/>
                </a:solidFill>
                <a:cs typeface="Calibri"/>
              </a:rPr>
              <a:t>replication allows your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business  partners </a:t>
            </a:r>
            <a:r>
              <a:rPr sz="2800" dirty="0">
                <a:solidFill>
                  <a:srgbClr val="212121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access and supply IoT</a:t>
            </a:r>
            <a:r>
              <a:rPr sz="2800" spc="70" dirty="0">
                <a:solidFill>
                  <a:srgbClr val="212121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data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288290" indent="-572770" algn="just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dirty="0">
                <a:solidFill>
                  <a:srgbClr val="212121"/>
                </a:solidFill>
                <a:cs typeface="Calibri"/>
              </a:rPr>
              <a:t>All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business partners can </a:t>
            </a:r>
            <a:r>
              <a:rPr sz="2800" dirty="0">
                <a:solidFill>
                  <a:srgbClr val="212121"/>
                </a:solidFill>
                <a:cs typeface="Calibri"/>
              </a:rPr>
              <a:t>verify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each transaction, each  partner </a:t>
            </a:r>
            <a:r>
              <a:rPr sz="2800" dirty="0">
                <a:solidFill>
                  <a:srgbClr val="212121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held accountable </a:t>
            </a:r>
            <a:r>
              <a:rPr sz="2800" dirty="0">
                <a:solidFill>
                  <a:srgbClr val="212121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their individual </a:t>
            </a:r>
            <a:r>
              <a:rPr sz="2800" dirty="0">
                <a:solidFill>
                  <a:srgbClr val="212121"/>
                </a:solidFill>
                <a:cs typeface="Calibri"/>
              </a:rPr>
              <a:t>roles in 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the </a:t>
            </a:r>
            <a:r>
              <a:rPr sz="2800" dirty="0">
                <a:solidFill>
                  <a:srgbClr val="212121"/>
                </a:solidFill>
                <a:cs typeface="Calibri"/>
              </a:rPr>
              <a:t>overall </a:t>
            </a:r>
            <a:r>
              <a:rPr sz="2800" spc="-10" dirty="0">
                <a:solidFill>
                  <a:srgbClr val="212121"/>
                </a:solidFill>
                <a:cs typeface="Calibri"/>
              </a:rPr>
              <a:t>transaction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0396723" y="3108342"/>
            <a:ext cx="6757086" cy="510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049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IOTA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8"/>
            <a:ext cx="10162540" cy="638123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31242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revolutionary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transactional settlement and data integrity  </a:t>
            </a:r>
            <a:r>
              <a:rPr sz="2800" dirty="0">
                <a:solidFill>
                  <a:srgbClr val="5F5F5F"/>
                </a:solidFill>
                <a:cs typeface="Calibri"/>
              </a:rPr>
              <a:t>layer for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IOT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Based on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distributed ledger architecture, 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Tangle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, </a:t>
            </a:r>
            <a:r>
              <a:rPr sz="2800" dirty="0">
                <a:solidFill>
                  <a:srgbClr val="5F5F5F"/>
                </a:solidFill>
                <a:cs typeface="Calibri"/>
              </a:rPr>
              <a:t>which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introduces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</a:t>
            </a:r>
            <a:r>
              <a:rPr sz="2800" dirty="0">
                <a:solidFill>
                  <a:srgbClr val="5F5F5F"/>
                </a:solidFill>
                <a:cs typeface="Calibri"/>
              </a:rPr>
              <a:t>way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reaching consensus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decentralized  peer-to-peer system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368300" indent="-572770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Even infinitesimally small Nano payments can be made through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IOTA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635000" indent="-572770">
              <a:lnSpc>
                <a:spcPct val="1501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It’s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missing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puzzle piece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Machine Economy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fully  </a:t>
            </a:r>
            <a:r>
              <a:rPr sz="2800" dirty="0">
                <a:solidFill>
                  <a:srgbClr val="5F5F5F"/>
                </a:solidFill>
                <a:cs typeface="Calibri"/>
              </a:rPr>
              <a:t>emerge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reach </a:t>
            </a:r>
            <a:r>
              <a:rPr sz="2800" dirty="0">
                <a:solidFill>
                  <a:srgbClr val="5F5F5F"/>
                </a:solidFill>
                <a:cs typeface="Calibri"/>
              </a:rPr>
              <a:t>its desired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potential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2390119" y="2919983"/>
            <a:ext cx="4965190" cy="4815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3228319" y="3035806"/>
            <a:ext cx="2727958" cy="3508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12533376" y="6099046"/>
            <a:ext cx="4678680" cy="1636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7056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Freight</a:t>
            </a:r>
            <a:r>
              <a:rPr sz="5600" spc="-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Transportation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896111"/>
            <a:ext cx="15419068" cy="342273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Moving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freight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complex process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involving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different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parties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different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priorities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IoT-enabled blockchain can store the temperatures, </a:t>
            </a:r>
            <a:r>
              <a:rPr sz="2800" dirty="0">
                <a:solidFill>
                  <a:srgbClr val="5F5F5F"/>
                </a:solidFill>
                <a:cs typeface="Calibri"/>
              </a:rPr>
              <a:t>position, arrival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times,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status of</a:t>
            </a:r>
            <a:r>
              <a:rPr sz="2800" spc="3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shipping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containers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they move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through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system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Indelible blockchain transactions ensure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that all parties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trust the data and take </a:t>
            </a:r>
            <a:r>
              <a:rPr sz="2800" dirty="0">
                <a:solidFill>
                  <a:srgbClr val="5F5F5F"/>
                </a:solidFill>
                <a:cs typeface="Calibri"/>
              </a:rPr>
              <a:t>action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move the  product quickly and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efficiently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3465577" y="5391910"/>
            <a:ext cx="11356846" cy="413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7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3949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Log </a:t>
            </a:r>
            <a:r>
              <a:rPr sz="5600" spc="-20" dirty="0">
                <a:solidFill>
                  <a:srgbClr val="095A82"/>
                </a:solidFill>
              </a:rPr>
              <a:t>Operational </a:t>
            </a:r>
            <a:r>
              <a:rPr sz="5600" spc="-10" dirty="0">
                <a:solidFill>
                  <a:srgbClr val="095A82"/>
                </a:solidFill>
              </a:rPr>
              <a:t>Maintenance</a:t>
            </a:r>
            <a:r>
              <a:rPr sz="5600" spc="12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Data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9753600" cy="70275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2700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IoT devices track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state of safety critical machines and their  maintenance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your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organization. From </a:t>
            </a:r>
            <a:r>
              <a:rPr sz="2800" dirty="0">
                <a:solidFill>
                  <a:srgbClr val="5F5F5F"/>
                </a:solidFill>
                <a:cs typeface="Calibri"/>
              </a:rPr>
              <a:t>aircraft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engines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 elevators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Blockchain provides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tamper </a:t>
            </a:r>
            <a:r>
              <a:rPr sz="2800" dirty="0">
                <a:solidFill>
                  <a:srgbClr val="5F5F5F"/>
                </a:solidFill>
                <a:cs typeface="Calibri"/>
              </a:rPr>
              <a:t>free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 of the operational  data and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resulting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maintenance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317500" indent="-572770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Third party </a:t>
            </a:r>
            <a:r>
              <a:rPr sz="2800" dirty="0">
                <a:solidFill>
                  <a:srgbClr val="5F5F5F"/>
                </a:solidFill>
                <a:cs typeface="Calibri"/>
              </a:rPr>
              <a:t>repair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partners can monitor the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preventative maintenance and record their </a:t>
            </a:r>
            <a:r>
              <a:rPr sz="2800" dirty="0">
                <a:solidFill>
                  <a:srgbClr val="5F5F5F"/>
                </a:solidFill>
                <a:cs typeface="Calibri"/>
              </a:rPr>
              <a:t>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back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 blockchain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909318" indent="-572770">
              <a:lnSpc>
                <a:spcPct val="150000"/>
              </a:lnSpc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Operational records 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</a:t>
            </a:r>
            <a:r>
              <a:rPr sz="2800" dirty="0">
                <a:solidFill>
                  <a:srgbClr val="5F5F5F"/>
                </a:solidFill>
                <a:cs typeface="Calibri"/>
              </a:rPr>
              <a:t>shared with government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entities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verify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compliance.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1948159" y="1850134"/>
            <a:ext cx="6339838" cy="7303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3900425"/>
            <a:ext cx="2437130" cy="21800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now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consider  blockchain</a:t>
            </a:r>
            <a:r>
              <a:rPr sz="2800" spc="-22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use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cases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in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healthcare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82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4178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in</a:t>
            </a:r>
            <a:r>
              <a:rPr sz="5600" spc="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Healthcare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780033" y="1905000"/>
            <a:ext cx="14828518" cy="751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1848" y="1956816"/>
            <a:ext cx="14624304" cy="7306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57400" y="4450354"/>
            <a:ext cx="14858999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Blockchain Use Cases</a:t>
            </a:r>
            <a:endParaRPr sz="6600" dirty="0"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63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85966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 1: Drug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Traceability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2170177" y="1789176"/>
            <a:ext cx="13947646" cy="757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5740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 2: </a:t>
            </a:r>
            <a:r>
              <a:rPr sz="5600" spc="-20" dirty="0">
                <a:solidFill>
                  <a:srgbClr val="095A82"/>
                </a:solidFill>
              </a:rPr>
              <a:t>Clinical </a:t>
            </a:r>
            <a:r>
              <a:rPr sz="5600" spc="-10" dirty="0">
                <a:solidFill>
                  <a:srgbClr val="095A82"/>
                </a:solidFill>
              </a:rPr>
              <a:t>Trials:</a:t>
            </a:r>
            <a:r>
              <a:rPr sz="5600" spc="1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Problems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16396968" cy="428065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 algn="just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During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clinical </a:t>
            </a:r>
            <a:r>
              <a:rPr sz="2800" dirty="0">
                <a:solidFill>
                  <a:srgbClr val="5F5F5F"/>
                </a:solidFill>
                <a:cs typeface="Calibri"/>
              </a:rPr>
              <a:t>trials,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considerable amount of 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produced </a:t>
            </a:r>
            <a:r>
              <a:rPr sz="2800" dirty="0">
                <a:solidFill>
                  <a:srgbClr val="5F5F5F"/>
                </a:solidFill>
                <a:cs typeface="Calibri"/>
              </a:rPr>
              <a:t>–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safety and quality reports, statistics, blood  tests, surveys, medical imagery </a:t>
            </a:r>
            <a:r>
              <a:rPr sz="2800" dirty="0">
                <a:solidFill>
                  <a:srgbClr val="5F5F5F"/>
                </a:solidFill>
                <a:cs typeface="Calibri"/>
              </a:rPr>
              <a:t>–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large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groups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people are involved, making it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hard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track and control  </a:t>
            </a:r>
            <a:r>
              <a:rPr sz="2800" dirty="0">
                <a:solidFill>
                  <a:srgbClr val="5F5F5F"/>
                </a:solidFill>
                <a:cs typeface="Calibri"/>
              </a:rPr>
              <a:t>everyone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Hence, mistakes can be committed along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way,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some unintentionally and others</a:t>
            </a:r>
            <a:r>
              <a:rPr sz="2800" spc="1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39116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Fraud usually includes modifying or hiding data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could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compromise the advance of the clinical </a:t>
            </a:r>
            <a:r>
              <a:rPr sz="2800" dirty="0">
                <a:solidFill>
                  <a:srgbClr val="5F5F5F"/>
                </a:solidFill>
                <a:cs typeface="Calibri"/>
              </a:rPr>
              <a:t>trial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damage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image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organization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among </a:t>
            </a:r>
            <a:r>
              <a:rPr sz="2800" dirty="0">
                <a:solidFill>
                  <a:srgbClr val="5F5F5F"/>
                </a:solidFill>
                <a:cs typeface="Calibri"/>
              </a:rPr>
              <a:t>regulatory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agencies or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patients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39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2450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 2: </a:t>
            </a:r>
            <a:r>
              <a:rPr sz="5600" spc="-20" dirty="0">
                <a:solidFill>
                  <a:srgbClr val="095A82"/>
                </a:solidFill>
              </a:rPr>
              <a:t>Clinical </a:t>
            </a:r>
            <a:r>
              <a:rPr sz="5600" spc="-10" dirty="0">
                <a:solidFill>
                  <a:srgbClr val="095A82"/>
                </a:solidFill>
              </a:rPr>
              <a:t>Trials:</a:t>
            </a:r>
            <a:r>
              <a:rPr sz="5600" spc="1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Solution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133854" y="2261616"/>
            <a:ext cx="7958328" cy="670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1081004" y="2848357"/>
            <a:ext cx="5775960" cy="101053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cs typeface="Calibri"/>
              </a:rPr>
              <a:t>Digital Notarization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study</a:t>
            </a:r>
            <a:r>
              <a:rPr sz="2400" b="1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design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10"/>
              </a:spcBef>
            </a:pPr>
            <a:r>
              <a:rPr sz="2000" spc="-20" dirty="0">
                <a:solidFill>
                  <a:srgbClr val="AEAEA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original design and methodology of the trial and its  objectives are recorded and notarized in the</a:t>
            </a:r>
            <a:r>
              <a:rPr sz="2000" spc="120" dirty="0">
                <a:solidFill>
                  <a:srgbClr val="AEAEA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blockchain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1081005" y="4132578"/>
            <a:ext cx="4939030" cy="101053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Title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Patient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Consent</a:t>
            </a:r>
            <a:r>
              <a:rPr sz="2400" b="1" spc="-4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Notarization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20"/>
              </a:spcBef>
            </a:pPr>
            <a:r>
              <a:rPr sz="2000" spc="-20" dirty="0">
                <a:solidFill>
                  <a:srgbClr val="AEAEA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investigator </a:t>
            </a:r>
            <a:r>
              <a:rPr sz="2000" spc="-20" dirty="0">
                <a:solidFill>
                  <a:srgbClr val="AEAEAE"/>
                </a:solidFill>
                <a:cs typeface="Calibri"/>
              </a:rPr>
              <a:t>must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obtain free and informed  consent from the</a:t>
            </a:r>
            <a:r>
              <a:rPr sz="2000" spc="10" dirty="0">
                <a:solidFill>
                  <a:srgbClr val="AEAEA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patient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1081004" y="5417820"/>
            <a:ext cx="597916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F19C13"/>
                </a:solidFill>
                <a:cs typeface="Calibri"/>
              </a:rPr>
              <a:t>Title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Fulfillment and Notarization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of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Surveys  </a:t>
            </a:r>
            <a:r>
              <a:rPr sz="2000" spc="-20" dirty="0">
                <a:solidFill>
                  <a:srgbClr val="AEAEA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Patients fill out </a:t>
            </a:r>
            <a:r>
              <a:rPr sz="2000" spc="-20" dirty="0">
                <a:solidFill>
                  <a:srgbClr val="AEAEAE"/>
                </a:solidFill>
                <a:cs typeface="Calibri"/>
              </a:rPr>
              <a:t>surveys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which are signed and  cryptographically notarized into the blockchain, providing  a timestamped recorded of the collection of all</a:t>
            </a:r>
            <a:r>
              <a:rPr sz="2000" spc="40" dirty="0">
                <a:solidFill>
                  <a:srgbClr val="AEAEA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results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11081004" y="7009892"/>
            <a:ext cx="582930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9CB955"/>
                </a:solidFill>
                <a:cs typeface="Calibri"/>
              </a:rPr>
              <a:t>Clinical </a:t>
            </a:r>
            <a:r>
              <a:rPr sz="2400" b="1" spc="-30" dirty="0">
                <a:solidFill>
                  <a:srgbClr val="9CB955"/>
                </a:solidFill>
                <a:cs typeface="Calibri"/>
              </a:rPr>
              <a:t>Trial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 Audit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20"/>
              </a:spcBef>
            </a:pPr>
            <a:r>
              <a:rPr sz="2000" spc="-10" dirty="0">
                <a:solidFill>
                  <a:srgbClr val="AEAEAE"/>
                </a:solidFill>
                <a:cs typeface="Calibri"/>
              </a:rPr>
              <a:t>With the access to the proofs of the existence of the  information, regulators and other researchers can verify  the integrity and authenticity of the data and</a:t>
            </a:r>
            <a:r>
              <a:rPr sz="2000" spc="20" dirty="0">
                <a:solidFill>
                  <a:srgbClr val="AEAEA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study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0192511" y="3133345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164592" y="0"/>
                </a:move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1"/>
                </a:lnTo>
                <a:lnTo>
                  <a:pt x="5877" y="208357"/>
                </a:lnTo>
                <a:lnTo>
                  <a:pt x="22464" y="247678"/>
                </a:lnTo>
                <a:lnTo>
                  <a:pt x="48196" y="280987"/>
                </a:lnTo>
                <a:lnTo>
                  <a:pt x="81505" y="306719"/>
                </a:lnTo>
                <a:lnTo>
                  <a:pt x="120826" y="323306"/>
                </a:lnTo>
                <a:lnTo>
                  <a:pt x="164592" y="329183"/>
                </a:lnTo>
                <a:lnTo>
                  <a:pt x="208357" y="323306"/>
                </a:lnTo>
                <a:lnTo>
                  <a:pt x="247678" y="306719"/>
                </a:lnTo>
                <a:lnTo>
                  <a:pt x="280987" y="280987"/>
                </a:lnTo>
                <a:lnTo>
                  <a:pt x="306719" y="247678"/>
                </a:lnTo>
                <a:lnTo>
                  <a:pt x="323306" y="208357"/>
                </a:lnTo>
                <a:lnTo>
                  <a:pt x="329184" y="164591"/>
                </a:lnTo>
                <a:lnTo>
                  <a:pt x="323306" y="120826"/>
                </a:lnTo>
                <a:lnTo>
                  <a:pt x="306719" y="81505"/>
                </a:lnTo>
                <a:lnTo>
                  <a:pt x="280987" y="48196"/>
                </a:lnTo>
                <a:lnTo>
                  <a:pt x="247678" y="22464"/>
                </a:lnTo>
                <a:lnTo>
                  <a:pt x="208357" y="5877"/>
                </a:lnTo>
                <a:lnTo>
                  <a:pt x="16459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10192511" y="3133345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208357" y="5877"/>
                </a:lnTo>
                <a:lnTo>
                  <a:pt x="247678" y="22464"/>
                </a:lnTo>
                <a:lnTo>
                  <a:pt x="280987" y="48196"/>
                </a:lnTo>
                <a:lnTo>
                  <a:pt x="306719" y="81505"/>
                </a:lnTo>
                <a:lnTo>
                  <a:pt x="323306" y="120826"/>
                </a:lnTo>
                <a:lnTo>
                  <a:pt x="329184" y="164591"/>
                </a:lnTo>
                <a:lnTo>
                  <a:pt x="323306" y="208357"/>
                </a:lnTo>
                <a:lnTo>
                  <a:pt x="306719" y="247678"/>
                </a:lnTo>
                <a:lnTo>
                  <a:pt x="280987" y="280987"/>
                </a:lnTo>
                <a:lnTo>
                  <a:pt x="247678" y="306719"/>
                </a:lnTo>
                <a:lnTo>
                  <a:pt x="208357" y="323306"/>
                </a:lnTo>
                <a:lnTo>
                  <a:pt x="164592" y="329183"/>
                </a:lnTo>
                <a:lnTo>
                  <a:pt x="120826" y="323306"/>
                </a:lnTo>
                <a:lnTo>
                  <a:pt x="81505" y="306719"/>
                </a:lnTo>
                <a:lnTo>
                  <a:pt x="48196" y="280987"/>
                </a:lnTo>
                <a:lnTo>
                  <a:pt x="22464" y="247678"/>
                </a:lnTo>
                <a:lnTo>
                  <a:pt x="5877" y="208357"/>
                </a:lnTo>
                <a:lnTo>
                  <a:pt x="0" y="164591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0342627" y="3236468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01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0192511" y="4379977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164592" y="0"/>
                </a:move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2"/>
                </a:lnTo>
                <a:lnTo>
                  <a:pt x="5877" y="208357"/>
                </a:lnTo>
                <a:lnTo>
                  <a:pt x="22464" y="247678"/>
                </a:lnTo>
                <a:lnTo>
                  <a:pt x="48196" y="280987"/>
                </a:lnTo>
                <a:lnTo>
                  <a:pt x="81505" y="306719"/>
                </a:lnTo>
                <a:lnTo>
                  <a:pt x="120826" y="323306"/>
                </a:lnTo>
                <a:lnTo>
                  <a:pt x="164592" y="329184"/>
                </a:lnTo>
                <a:lnTo>
                  <a:pt x="208357" y="323306"/>
                </a:lnTo>
                <a:lnTo>
                  <a:pt x="247678" y="306719"/>
                </a:lnTo>
                <a:lnTo>
                  <a:pt x="280987" y="280987"/>
                </a:lnTo>
                <a:lnTo>
                  <a:pt x="306719" y="247678"/>
                </a:lnTo>
                <a:lnTo>
                  <a:pt x="323306" y="208357"/>
                </a:lnTo>
                <a:lnTo>
                  <a:pt x="329184" y="164592"/>
                </a:lnTo>
                <a:lnTo>
                  <a:pt x="323306" y="120826"/>
                </a:lnTo>
                <a:lnTo>
                  <a:pt x="306719" y="81505"/>
                </a:lnTo>
                <a:lnTo>
                  <a:pt x="280987" y="48196"/>
                </a:lnTo>
                <a:lnTo>
                  <a:pt x="247678" y="22464"/>
                </a:lnTo>
                <a:lnTo>
                  <a:pt x="208357" y="5877"/>
                </a:lnTo>
                <a:lnTo>
                  <a:pt x="16459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0192511" y="4379977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208357" y="5877"/>
                </a:lnTo>
                <a:lnTo>
                  <a:pt x="247678" y="22464"/>
                </a:lnTo>
                <a:lnTo>
                  <a:pt x="280987" y="48196"/>
                </a:lnTo>
                <a:lnTo>
                  <a:pt x="306719" y="81505"/>
                </a:lnTo>
                <a:lnTo>
                  <a:pt x="323306" y="120826"/>
                </a:lnTo>
                <a:lnTo>
                  <a:pt x="329184" y="164592"/>
                </a:lnTo>
                <a:lnTo>
                  <a:pt x="323306" y="208357"/>
                </a:lnTo>
                <a:lnTo>
                  <a:pt x="306719" y="247678"/>
                </a:lnTo>
                <a:lnTo>
                  <a:pt x="280987" y="280987"/>
                </a:lnTo>
                <a:lnTo>
                  <a:pt x="247678" y="306719"/>
                </a:lnTo>
                <a:lnTo>
                  <a:pt x="208357" y="323306"/>
                </a:lnTo>
                <a:lnTo>
                  <a:pt x="164592" y="329184"/>
                </a:lnTo>
                <a:lnTo>
                  <a:pt x="120826" y="323306"/>
                </a:lnTo>
                <a:lnTo>
                  <a:pt x="81505" y="306719"/>
                </a:lnTo>
                <a:lnTo>
                  <a:pt x="48196" y="280987"/>
                </a:lnTo>
                <a:lnTo>
                  <a:pt x="22464" y="247678"/>
                </a:lnTo>
                <a:lnTo>
                  <a:pt x="5877" y="208357"/>
                </a:lnTo>
                <a:lnTo>
                  <a:pt x="0" y="164592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0342627" y="4483100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10198607" y="5852159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164592" y="0"/>
                </a:moveTo>
                <a:lnTo>
                  <a:pt x="120826" y="5907"/>
                </a:lnTo>
                <a:lnTo>
                  <a:pt x="81505" y="22577"/>
                </a:lnTo>
                <a:lnTo>
                  <a:pt x="48196" y="48434"/>
                </a:lnTo>
                <a:lnTo>
                  <a:pt x="22464" y="81900"/>
                </a:lnTo>
                <a:lnTo>
                  <a:pt x="5877" y="121399"/>
                </a:lnTo>
                <a:lnTo>
                  <a:pt x="0" y="165353"/>
                </a:lnTo>
                <a:lnTo>
                  <a:pt x="5877" y="209308"/>
                </a:lnTo>
                <a:lnTo>
                  <a:pt x="22464" y="248807"/>
                </a:lnTo>
                <a:lnTo>
                  <a:pt x="48196" y="282273"/>
                </a:lnTo>
                <a:lnTo>
                  <a:pt x="81505" y="308130"/>
                </a:lnTo>
                <a:lnTo>
                  <a:pt x="120826" y="324800"/>
                </a:lnTo>
                <a:lnTo>
                  <a:pt x="164592" y="330707"/>
                </a:lnTo>
                <a:lnTo>
                  <a:pt x="208357" y="324800"/>
                </a:lnTo>
                <a:lnTo>
                  <a:pt x="247678" y="308130"/>
                </a:lnTo>
                <a:lnTo>
                  <a:pt x="280987" y="282273"/>
                </a:lnTo>
                <a:lnTo>
                  <a:pt x="306719" y="248807"/>
                </a:lnTo>
                <a:lnTo>
                  <a:pt x="323306" y="209308"/>
                </a:lnTo>
                <a:lnTo>
                  <a:pt x="329184" y="165353"/>
                </a:lnTo>
                <a:lnTo>
                  <a:pt x="323306" y="121399"/>
                </a:lnTo>
                <a:lnTo>
                  <a:pt x="306719" y="81900"/>
                </a:lnTo>
                <a:lnTo>
                  <a:pt x="280987" y="48434"/>
                </a:lnTo>
                <a:lnTo>
                  <a:pt x="247678" y="22577"/>
                </a:lnTo>
                <a:lnTo>
                  <a:pt x="208357" y="5907"/>
                </a:lnTo>
                <a:lnTo>
                  <a:pt x="164592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10198607" y="5852159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0" y="165353"/>
                </a:moveTo>
                <a:lnTo>
                  <a:pt x="5877" y="121399"/>
                </a:lnTo>
                <a:lnTo>
                  <a:pt x="22464" y="81900"/>
                </a:lnTo>
                <a:lnTo>
                  <a:pt x="48196" y="48434"/>
                </a:lnTo>
                <a:lnTo>
                  <a:pt x="81505" y="22577"/>
                </a:lnTo>
                <a:lnTo>
                  <a:pt x="120826" y="5907"/>
                </a:lnTo>
                <a:lnTo>
                  <a:pt x="164592" y="0"/>
                </a:lnTo>
                <a:lnTo>
                  <a:pt x="208357" y="5907"/>
                </a:lnTo>
                <a:lnTo>
                  <a:pt x="247678" y="22577"/>
                </a:lnTo>
                <a:lnTo>
                  <a:pt x="280987" y="48434"/>
                </a:lnTo>
                <a:lnTo>
                  <a:pt x="306719" y="81900"/>
                </a:lnTo>
                <a:lnTo>
                  <a:pt x="323306" y="121399"/>
                </a:lnTo>
                <a:lnTo>
                  <a:pt x="329184" y="165353"/>
                </a:lnTo>
                <a:lnTo>
                  <a:pt x="323306" y="209308"/>
                </a:lnTo>
                <a:lnTo>
                  <a:pt x="306719" y="248807"/>
                </a:lnTo>
                <a:lnTo>
                  <a:pt x="280987" y="282273"/>
                </a:lnTo>
                <a:lnTo>
                  <a:pt x="247678" y="308130"/>
                </a:lnTo>
                <a:lnTo>
                  <a:pt x="208357" y="324800"/>
                </a:lnTo>
                <a:lnTo>
                  <a:pt x="164592" y="330707"/>
                </a:lnTo>
                <a:lnTo>
                  <a:pt x="120826" y="324800"/>
                </a:lnTo>
                <a:lnTo>
                  <a:pt x="81505" y="308130"/>
                </a:lnTo>
                <a:lnTo>
                  <a:pt x="48196" y="282273"/>
                </a:lnTo>
                <a:lnTo>
                  <a:pt x="22464" y="248807"/>
                </a:lnTo>
                <a:lnTo>
                  <a:pt x="5877" y="209308"/>
                </a:lnTo>
                <a:lnTo>
                  <a:pt x="0" y="165353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10348721" y="5957722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03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10192511" y="7327393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164592" y="0"/>
                </a:moveTo>
                <a:lnTo>
                  <a:pt x="120826" y="5907"/>
                </a:lnTo>
                <a:lnTo>
                  <a:pt x="81505" y="22577"/>
                </a:lnTo>
                <a:lnTo>
                  <a:pt x="48196" y="48434"/>
                </a:lnTo>
                <a:lnTo>
                  <a:pt x="22464" y="81900"/>
                </a:lnTo>
                <a:lnTo>
                  <a:pt x="5877" y="121399"/>
                </a:lnTo>
                <a:lnTo>
                  <a:pt x="0" y="165353"/>
                </a:lnTo>
                <a:lnTo>
                  <a:pt x="5877" y="209312"/>
                </a:lnTo>
                <a:lnTo>
                  <a:pt x="22464" y="248812"/>
                </a:lnTo>
                <a:lnTo>
                  <a:pt x="48196" y="282278"/>
                </a:lnTo>
                <a:lnTo>
                  <a:pt x="81505" y="308133"/>
                </a:lnTo>
                <a:lnTo>
                  <a:pt x="120826" y="324801"/>
                </a:lnTo>
                <a:lnTo>
                  <a:pt x="164592" y="330707"/>
                </a:lnTo>
                <a:lnTo>
                  <a:pt x="208357" y="324801"/>
                </a:lnTo>
                <a:lnTo>
                  <a:pt x="247678" y="308133"/>
                </a:lnTo>
                <a:lnTo>
                  <a:pt x="280987" y="282278"/>
                </a:lnTo>
                <a:lnTo>
                  <a:pt x="306719" y="248812"/>
                </a:lnTo>
                <a:lnTo>
                  <a:pt x="323306" y="209312"/>
                </a:lnTo>
                <a:lnTo>
                  <a:pt x="329184" y="165353"/>
                </a:lnTo>
                <a:lnTo>
                  <a:pt x="323306" y="121399"/>
                </a:lnTo>
                <a:lnTo>
                  <a:pt x="306719" y="81900"/>
                </a:lnTo>
                <a:lnTo>
                  <a:pt x="280987" y="48434"/>
                </a:lnTo>
                <a:lnTo>
                  <a:pt x="247678" y="22577"/>
                </a:lnTo>
                <a:lnTo>
                  <a:pt x="208357" y="5907"/>
                </a:lnTo>
                <a:lnTo>
                  <a:pt x="164592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10192511" y="7327393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0" y="165353"/>
                </a:moveTo>
                <a:lnTo>
                  <a:pt x="5877" y="121399"/>
                </a:lnTo>
                <a:lnTo>
                  <a:pt x="22464" y="81900"/>
                </a:lnTo>
                <a:lnTo>
                  <a:pt x="48196" y="48434"/>
                </a:lnTo>
                <a:lnTo>
                  <a:pt x="81505" y="22577"/>
                </a:lnTo>
                <a:lnTo>
                  <a:pt x="120826" y="5907"/>
                </a:lnTo>
                <a:lnTo>
                  <a:pt x="164592" y="0"/>
                </a:lnTo>
                <a:lnTo>
                  <a:pt x="208357" y="5907"/>
                </a:lnTo>
                <a:lnTo>
                  <a:pt x="247678" y="22577"/>
                </a:lnTo>
                <a:lnTo>
                  <a:pt x="280987" y="48434"/>
                </a:lnTo>
                <a:lnTo>
                  <a:pt x="306719" y="81900"/>
                </a:lnTo>
                <a:lnTo>
                  <a:pt x="323306" y="121399"/>
                </a:lnTo>
                <a:lnTo>
                  <a:pt x="329184" y="165353"/>
                </a:lnTo>
                <a:lnTo>
                  <a:pt x="323306" y="209312"/>
                </a:lnTo>
                <a:lnTo>
                  <a:pt x="306719" y="248812"/>
                </a:lnTo>
                <a:lnTo>
                  <a:pt x="280987" y="282278"/>
                </a:lnTo>
                <a:lnTo>
                  <a:pt x="247678" y="308133"/>
                </a:lnTo>
                <a:lnTo>
                  <a:pt x="208357" y="324801"/>
                </a:lnTo>
                <a:lnTo>
                  <a:pt x="164592" y="330707"/>
                </a:lnTo>
                <a:lnTo>
                  <a:pt x="120826" y="324801"/>
                </a:lnTo>
                <a:lnTo>
                  <a:pt x="81505" y="308133"/>
                </a:lnTo>
                <a:lnTo>
                  <a:pt x="48196" y="282278"/>
                </a:lnTo>
                <a:lnTo>
                  <a:pt x="22464" y="248812"/>
                </a:lnTo>
                <a:lnTo>
                  <a:pt x="5877" y="209312"/>
                </a:lnTo>
                <a:lnTo>
                  <a:pt x="0" y="165353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10342627" y="7434274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04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0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35343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 3: </a:t>
            </a:r>
            <a:r>
              <a:rPr sz="5600" spc="-20" dirty="0">
                <a:solidFill>
                  <a:srgbClr val="095A82"/>
                </a:solidFill>
              </a:rPr>
              <a:t>Patient </a:t>
            </a:r>
            <a:r>
              <a:rPr sz="5600" spc="-10" dirty="0">
                <a:solidFill>
                  <a:srgbClr val="095A82"/>
                </a:solidFill>
              </a:rPr>
              <a:t>Data </a:t>
            </a:r>
            <a:r>
              <a:rPr sz="5600" spc="-20" dirty="0">
                <a:solidFill>
                  <a:srgbClr val="095A82"/>
                </a:solidFill>
              </a:rPr>
              <a:t>Management:</a:t>
            </a:r>
            <a:r>
              <a:rPr sz="5600" spc="2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Issues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683969"/>
            <a:ext cx="7646670" cy="51886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10488">
              <a:lnSpc>
                <a:spcPct val="150000"/>
              </a:lnSpc>
              <a:spcBef>
                <a:spcPts val="20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When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it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comes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 patient data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management,</a:t>
            </a:r>
            <a:r>
              <a:rPr sz="2800" b="1" spc="-3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there  are two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main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issues in the healthcare</a:t>
            </a:r>
            <a:r>
              <a:rPr sz="2800" b="1" spc="-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industry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First</a:t>
            </a:r>
            <a:r>
              <a:rPr sz="2800" dirty="0">
                <a:solidFill>
                  <a:srgbClr val="5F5F5F"/>
                </a:solidFill>
                <a:cs typeface="Calibri"/>
              </a:rPr>
              <a:t>, each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patient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unique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therefore access to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complete medical records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essential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order to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adapt the treatment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provide personalized  care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8382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Second</a:t>
            </a:r>
            <a:r>
              <a:rPr sz="2800" dirty="0">
                <a:solidFill>
                  <a:srgbClr val="5F5F5F"/>
                </a:solidFill>
                <a:cs typeface="Calibri"/>
              </a:rPr>
              <a:t>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sharing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information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among the medical  community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major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challenge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0329671" y="2115310"/>
            <a:ext cx="7025638" cy="7025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421256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 3: </a:t>
            </a:r>
            <a:r>
              <a:rPr sz="5600" spc="-20" dirty="0">
                <a:solidFill>
                  <a:srgbClr val="095A82"/>
                </a:solidFill>
              </a:rPr>
              <a:t>Patient </a:t>
            </a:r>
            <a:r>
              <a:rPr sz="5600" spc="-10" dirty="0">
                <a:solidFill>
                  <a:srgbClr val="095A82"/>
                </a:solidFill>
              </a:rPr>
              <a:t>Data </a:t>
            </a:r>
            <a:r>
              <a:rPr sz="5600" spc="-20" dirty="0">
                <a:solidFill>
                  <a:srgbClr val="095A82"/>
                </a:solidFill>
              </a:rPr>
              <a:t>Management:</a:t>
            </a:r>
            <a:r>
              <a:rPr sz="5600" spc="2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Solution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880617" y="1822705"/>
            <a:ext cx="14526766" cy="7604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220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 Healthcoin Ensures </a:t>
            </a:r>
            <a:r>
              <a:rPr sz="5600" spc="-20" dirty="0">
                <a:solidFill>
                  <a:srgbClr val="095A82"/>
                </a:solidFill>
              </a:rPr>
              <a:t>Patient</a:t>
            </a:r>
            <a:r>
              <a:rPr sz="5600" spc="15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Compliance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24126" y="1822704"/>
            <a:ext cx="16245840" cy="754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4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7568439" y="3241548"/>
            <a:ext cx="4939030" cy="3402328"/>
          </a:xfrm>
          <a:custGeom>
            <a:avLst/>
            <a:gdLst/>
            <a:ahLst/>
            <a:cxnLst/>
            <a:rect l="l" t="t" r="r" b="b"/>
            <a:pathLst>
              <a:path w="2469515" h="1701164">
                <a:moveTo>
                  <a:pt x="1433321" y="0"/>
                </a:moveTo>
                <a:lnTo>
                  <a:pt x="1380558" y="1556"/>
                </a:lnTo>
                <a:lnTo>
                  <a:pt x="1328515" y="5284"/>
                </a:lnTo>
                <a:lnTo>
                  <a:pt x="1277256" y="11130"/>
                </a:lnTo>
                <a:lnTo>
                  <a:pt x="1226845" y="19039"/>
                </a:lnTo>
                <a:lnTo>
                  <a:pt x="1177344" y="28958"/>
                </a:lnTo>
                <a:lnTo>
                  <a:pt x="1128819" y="40833"/>
                </a:lnTo>
                <a:lnTo>
                  <a:pt x="1081332" y="54610"/>
                </a:lnTo>
                <a:lnTo>
                  <a:pt x="1034948" y="70234"/>
                </a:lnTo>
                <a:lnTo>
                  <a:pt x="989731" y="87653"/>
                </a:lnTo>
                <a:lnTo>
                  <a:pt x="945743" y="106811"/>
                </a:lnTo>
                <a:lnTo>
                  <a:pt x="903049" y="127654"/>
                </a:lnTo>
                <a:lnTo>
                  <a:pt x="861712" y="150130"/>
                </a:lnTo>
                <a:lnTo>
                  <a:pt x="821797" y="174183"/>
                </a:lnTo>
                <a:lnTo>
                  <a:pt x="783366" y="199760"/>
                </a:lnTo>
                <a:lnTo>
                  <a:pt x="746485" y="226807"/>
                </a:lnTo>
                <a:lnTo>
                  <a:pt x="711215" y="255269"/>
                </a:lnTo>
                <a:lnTo>
                  <a:pt x="677622" y="285094"/>
                </a:lnTo>
                <a:lnTo>
                  <a:pt x="645769" y="316226"/>
                </a:lnTo>
                <a:lnTo>
                  <a:pt x="615720" y="348612"/>
                </a:lnTo>
                <a:lnTo>
                  <a:pt x="587537" y="382198"/>
                </a:lnTo>
                <a:lnTo>
                  <a:pt x="561286" y="416929"/>
                </a:lnTo>
                <a:lnTo>
                  <a:pt x="537030" y="452752"/>
                </a:lnTo>
                <a:lnTo>
                  <a:pt x="514833" y="489613"/>
                </a:lnTo>
                <a:lnTo>
                  <a:pt x="494758" y="527458"/>
                </a:lnTo>
                <a:lnTo>
                  <a:pt x="476869" y="566233"/>
                </a:lnTo>
                <a:lnTo>
                  <a:pt x="461230" y="605883"/>
                </a:lnTo>
                <a:lnTo>
                  <a:pt x="447904" y="646356"/>
                </a:lnTo>
                <a:lnTo>
                  <a:pt x="436956" y="687596"/>
                </a:lnTo>
                <a:lnTo>
                  <a:pt x="428448" y="729550"/>
                </a:lnTo>
                <a:lnTo>
                  <a:pt x="422446" y="772164"/>
                </a:lnTo>
                <a:lnTo>
                  <a:pt x="419012" y="815383"/>
                </a:lnTo>
                <a:lnTo>
                  <a:pt x="418210" y="859155"/>
                </a:lnTo>
                <a:lnTo>
                  <a:pt x="0" y="1095883"/>
                </a:lnTo>
                <a:lnTo>
                  <a:pt x="496950" y="1177036"/>
                </a:lnTo>
                <a:lnTo>
                  <a:pt x="518141" y="1216446"/>
                </a:lnTo>
                <a:lnTo>
                  <a:pt x="541527" y="1254639"/>
                </a:lnTo>
                <a:lnTo>
                  <a:pt x="567032" y="1291573"/>
                </a:lnTo>
                <a:lnTo>
                  <a:pt x="594578" y="1327204"/>
                </a:lnTo>
                <a:lnTo>
                  <a:pt x="624087" y="1361490"/>
                </a:lnTo>
                <a:lnTo>
                  <a:pt x="655482" y="1394388"/>
                </a:lnTo>
                <a:lnTo>
                  <a:pt x="688685" y="1425856"/>
                </a:lnTo>
                <a:lnTo>
                  <a:pt x="723617" y="1455852"/>
                </a:lnTo>
                <a:lnTo>
                  <a:pt x="760202" y="1484333"/>
                </a:lnTo>
                <a:lnTo>
                  <a:pt x="798362" y="1511256"/>
                </a:lnTo>
                <a:lnTo>
                  <a:pt x="838018" y="1536578"/>
                </a:lnTo>
                <a:lnTo>
                  <a:pt x="879093" y="1560258"/>
                </a:lnTo>
                <a:lnTo>
                  <a:pt x="921510" y="1582252"/>
                </a:lnTo>
                <a:lnTo>
                  <a:pt x="965191" y="1602519"/>
                </a:lnTo>
                <a:lnTo>
                  <a:pt x="1010058" y="1621015"/>
                </a:lnTo>
                <a:lnTo>
                  <a:pt x="1056033" y="1637697"/>
                </a:lnTo>
                <a:lnTo>
                  <a:pt x="1103038" y="1652525"/>
                </a:lnTo>
                <a:lnTo>
                  <a:pt x="1150997" y="1665454"/>
                </a:lnTo>
                <a:lnTo>
                  <a:pt x="1199830" y="1676442"/>
                </a:lnTo>
                <a:lnTo>
                  <a:pt x="1249461" y="1685447"/>
                </a:lnTo>
                <a:lnTo>
                  <a:pt x="1299811" y="1692426"/>
                </a:lnTo>
                <a:lnTo>
                  <a:pt x="1350804" y="1697337"/>
                </a:lnTo>
                <a:lnTo>
                  <a:pt x="1402360" y="1700137"/>
                </a:lnTo>
                <a:lnTo>
                  <a:pt x="1454403" y="1700783"/>
                </a:lnTo>
                <a:lnTo>
                  <a:pt x="1507167" y="1699227"/>
                </a:lnTo>
                <a:lnTo>
                  <a:pt x="1559210" y="1695499"/>
                </a:lnTo>
                <a:lnTo>
                  <a:pt x="1610469" y="1689653"/>
                </a:lnTo>
                <a:lnTo>
                  <a:pt x="1660880" y="1681744"/>
                </a:lnTo>
                <a:lnTo>
                  <a:pt x="1710381" y="1671825"/>
                </a:lnTo>
                <a:lnTo>
                  <a:pt x="1758906" y="1659950"/>
                </a:lnTo>
                <a:lnTo>
                  <a:pt x="1806393" y="1646173"/>
                </a:lnTo>
                <a:lnTo>
                  <a:pt x="1852777" y="1630549"/>
                </a:lnTo>
                <a:lnTo>
                  <a:pt x="1897994" y="1613130"/>
                </a:lnTo>
                <a:lnTo>
                  <a:pt x="1941982" y="1593972"/>
                </a:lnTo>
                <a:lnTo>
                  <a:pt x="1984676" y="1573129"/>
                </a:lnTo>
                <a:lnTo>
                  <a:pt x="2026013" y="1550653"/>
                </a:lnTo>
                <a:lnTo>
                  <a:pt x="2065928" y="1526600"/>
                </a:lnTo>
                <a:lnTo>
                  <a:pt x="2104359" y="1501023"/>
                </a:lnTo>
                <a:lnTo>
                  <a:pt x="2141240" y="1473976"/>
                </a:lnTo>
                <a:lnTo>
                  <a:pt x="2176510" y="1445514"/>
                </a:lnTo>
                <a:lnTo>
                  <a:pt x="2210103" y="1415689"/>
                </a:lnTo>
                <a:lnTo>
                  <a:pt x="2241956" y="1384557"/>
                </a:lnTo>
                <a:lnTo>
                  <a:pt x="2272005" y="1352171"/>
                </a:lnTo>
                <a:lnTo>
                  <a:pt x="2300188" y="1318585"/>
                </a:lnTo>
                <a:lnTo>
                  <a:pt x="2326439" y="1283854"/>
                </a:lnTo>
                <a:lnTo>
                  <a:pt x="2350695" y="1248031"/>
                </a:lnTo>
                <a:lnTo>
                  <a:pt x="2372892" y="1211170"/>
                </a:lnTo>
                <a:lnTo>
                  <a:pt x="2392967" y="1173325"/>
                </a:lnTo>
                <a:lnTo>
                  <a:pt x="2410856" y="1134550"/>
                </a:lnTo>
                <a:lnTo>
                  <a:pt x="2426495" y="1094900"/>
                </a:lnTo>
                <a:lnTo>
                  <a:pt x="2439821" y="1054427"/>
                </a:lnTo>
                <a:lnTo>
                  <a:pt x="2450769" y="1013187"/>
                </a:lnTo>
                <a:lnTo>
                  <a:pt x="2459277" y="971233"/>
                </a:lnTo>
                <a:lnTo>
                  <a:pt x="2465279" y="928619"/>
                </a:lnTo>
                <a:lnTo>
                  <a:pt x="2468713" y="885400"/>
                </a:lnTo>
                <a:lnTo>
                  <a:pt x="2469515" y="841628"/>
                </a:lnTo>
                <a:lnTo>
                  <a:pt x="2467636" y="797880"/>
                </a:lnTo>
                <a:lnTo>
                  <a:pt x="2463138" y="754728"/>
                </a:lnTo>
                <a:lnTo>
                  <a:pt x="2456086" y="712226"/>
                </a:lnTo>
                <a:lnTo>
                  <a:pt x="2446545" y="670427"/>
                </a:lnTo>
                <a:lnTo>
                  <a:pt x="2434581" y="629383"/>
                </a:lnTo>
                <a:lnTo>
                  <a:pt x="2420258" y="589148"/>
                </a:lnTo>
                <a:lnTo>
                  <a:pt x="2403642" y="549774"/>
                </a:lnTo>
                <a:lnTo>
                  <a:pt x="2384798" y="511313"/>
                </a:lnTo>
                <a:lnTo>
                  <a:pt x="2363790" y="473820"/>
                </a:lnTo>
                <a:lnTo>
                  <a:pt x="2340684" y="437347"/>
                </a:lnTo>
                <a:lnTo>
                  <a:pt x="2315545" y="401947"/>
                </a:lnTo>
                <a:lnTo>
                  <a:pt x="2288438" y="367672"/>
                </a:lnTo>
                <a:lnTo>
                  <a:pt x="2259429" y="334576"/>
                </a:lnTo>
                <a:lnTo>
                  <a:pt x="2228582" y="302711"/>
                </a:lnTo>
                <a:lnTo>
                  <a:pt x="2195962" y="272130"/>
                </a:lnTo>
                <a:lnTo>
                  <a:pt x="2161635" y="242887"/>
                </a:lnTo>
                <a:lnTo>
                  <a:pt x="2125665" y="215034"/>
                </a:lnTo>
                <a:lnTo>
                  <a:pt x="2088119" y="188623"/>
                </a:lnTo>
                <a:lnTo>
                  <a:pt x="2049060" y="163709"/>
                </a:lnTo>
                <a:lnTo>
                  <a:pt x="2008554" y="140343"/>
                </a:lnTo>
                <a:lnTo>
                  <a:pt x="1966666" y="118579"/>
                </a:lnTo>
                <a:lnTo>
                  <a:pt x="1923462" y="98469"/>
                </a:lnTo>
                <a:lnTo>
                  <a:pt x="1879006" y="80066"/>
                </a:lnTo>
                <a:lnTo>
                  <a:pt x="1833364" y="63424"/>
                </a:lnTo>
                <a:lnTo>
                  <a:pt x="1786600" y="48595"/>
                </a:lnTo>
                <a:lnTo>
                  <a:pt x="1738779" y="35632"/>
                </a:lnTo>
                <a:lnTo>
                  <a:pt x="1689968" y="24587"/>
                </a:lnTo>
                <a:lnTo>
                  <a:pt x="1640230" y="15515"/>
                </a:lnTo>
                <a:lnTo>
                  <a:pt x="1589632" y="8467"/>
                </a:lnTo>
                <a:lnTo>
                  <a:pt x="1538237" y="3496"/>
                </a:lnTo>
                <a:lnTo>
                  <a:pt x="1486112" y="656"/>
                </a:lnTo>
                <a:lnTo>
                  <a:pt x="1433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4"/>
          <p:cNvSpPr/>
          <p:nvPr/>
        </p:nvSpPr>
        <p:spPr>
          <a:xfrm>
            <a:off x="7568439" y="3241548"/>
            <a:ext cx="4939030" cy="3402328"/>
          </a:xfrm>
          <a:custGeom>
            <a:avLst/>
            <a:gdLst/>
            <a:ahLst/>
            <a:cxnLst/>
            <a:rect l="l" t="t" r="r" b="b"/>
            <a:pathLst>
              <a:path w="2469515" h="1701164">
                <a:moveTo>
                  <a:pt x="0" y="1095883"/>
                </a:moveTo>
                <a:lnTo>
                  <a:pt x="418210" y="859155"/>
                </a:lnTo>
                <a:lnTo>
                  <a:pt x="419012" y="815383"/>
                </a:lnTo>
                <a:lnTo>
                  <a:pt x="422446" y="772164"/>
                </a:lnTo>
                <a:lnTo>
                  <a:pt x="428448" y="729550"/>
                </a:lnTo>
                <a:lnTo>
                  <a:pt x="436956" y="687596"/>
                </a:lnTo>
                <a:lnTo>
                  <a:pt x="447904" y="646356"/>
                </a:lnTo>
                <a:lnTo>
                  <a:pt x="461230" y="605883"/>
                </a:lnTo>
                <a:lnTo>
                  <a:pt x="476869" y="566233"/>
                </a:lnTo>
                <a:lnTo>
                  <a:pt x="494758" y="527458"/>
                </a:lnTo>
                <a:lnTo>
                  <a:pt x="514833" y="489613"/>
                </a:lnTo>
                <a:lnTo>
                  <a:pt x="537030" y="452752"/>
                </a:lnTo>
                <a:lnTo>
                  <a:pt x="561286" y="416929"/>
                </a:lnTo>
                <a:lnTo>
                  <a:pt x="587537" y="382198"/>
                </a:lnTo>
                <a:lnTo>
                  <a:pt x="615720" y="348612"/>
                </a:lnTo>
                <a:lnTo>
                  <a:pt x="645769" y="316226"/>
                </a:lnTo>
                <a:lnTo>
                  <a:pt x="677622" y="285094"/>
                </a:lnTo>
                <a:lnTo>
                  <a:pt x="711215" y="255269"/>
                </a:lnTo>
                <a:lnTo>
                  <a:pt x="746485" y="226807"/>
                </a:lnTo>
                <a:lnTo>
                  <a:pt x="783366" y="199760"/>
                </a:lnTo>
                <a:lnTo>
                  <a:pt x="821797" y="174183"/>
                </a:lnTo>
                <a:lnTo>
                  <a:pt x="861712" y="150130"/>
                </a:lnTo>
                <a:lnTo>
                  <a:pt x="903049" y="127654"/>
                </a:lnTo>
                <a:lnTo>
                  <a:pt x="945743" y="106811"/>
                </a:lnTo>
                <a:lnTo>
                  <a:pt x="989731" y="87653"/>
                </a:lnTo>
                <a:lnTo>
                  <a:pt x="1034948" y="70234"/>
                </a:lnTo>
                <a:lnTo>
                  <a:pt x="1081332" y="54610"/>
                </a:lnTo>
                <a:lnTo>
                  <a:pt x="1128819" y="40833"/>
                </a:lnTo>
                <a:lnTo>
                  <a:pt x="1177344" y="28958"/>
                </a:lnTo>
                <a:lnTo>
                  <a:pt x="1226845" y="19039"/>
                </a:lnTo>
                <a:lnTo>
                  <a:pt x="1277256" y="11130"/>
                </a:lnTo>
                <a:lnTo>
                  <a:pt x="1328515" y="5284"/>
                </a:lnTo>
                <a:lnTo>
                  <a:pt x="1380558" y="1556"/>
                </a:lnTo>
                <a:lnTo>
                  <a:pt x="1433321" y="0"/>
                </a:lnTo>
                <a:lnTo>
                  <a:pt x="1486112" y="656"/>
                </a:lnTo>
                <a:lnTo>
                  <a:pt x="1538237" y="3496"/>
                </a:lnTo>
                <a:lnTo>
                  <a:pt x="1589632" y="8467"/>
                </a:lnTo>
                <a:lnTo>
                  <a:pt x="1640230" y="15515"/>
                </a:lnTo>
                <a:lnTo>
                  <a:pt x="1689968" y="24587"/>
                </a:lnTo>
                <a:lnTo>
                  <a:pt x="1738779" y="35632"/>
                </a:lnTo>
                <a:lnTo>
                  <a:pt x="1786600" y="48595"/>
                </a:lnTo>
                <a:lnTo>
                  <a:pt x="1833364" y="63424"/>
                </a:lnTo>
                <a:lnTo>
                  <a:pt x="1879006" y="80066"/>
                </a:lnTo>
                <a:lnTo>
                  <a:pt x="1923462" y="98469"/>
                </a:lnTo>
                <a:lnTo>
                  <a:pt x="1966666" y="118579"/>
                </a:lnTo>
                <a:lnTo>
                  <a:pt x="2008554" y="140343"/>
                </a:lnTo>
                <a:lnTo>
                  <a:pt x="2049060" y="163709"/>
                </a:lnTo>
                <a:lnTo>
                  <a:pt x="2088119" y="188623"/>
                </a:lnTo>
                <a:lnTo>
                  <a:pt x="2125665" y="215034"/>
                </a:lnTo>
                <a:lnTo>
                  <a:pt x="2161635" y="242887"/>
                </a:lnTo>
                <a:lnTo>
                  <a:pt x="2195962" y="272130"/>
                </a:lnTo>
                <a:lnTo>
                  <a:pt x="2228582" y="302711"/>
                </a:lnTo>
                <a:lnTo>
                  <a:pt x="2259429" y="334576"/>
                </a:lnTo>
                <a:lnTo>
                  <a:pt x="2288438" y="367672"/>
                </a:lnTo>
                <a:lnTo>
                  <a:pt x="2315545" y="401947"/>
                </a:lnTo>
                <a:lnTo>
                  <a:pt x="2340684" y="437347"/>
                </a:lnTo>
                <a:lnTo>
                  <a:pt x="2363790" y="473820"/>
                </a:lnTo>
                <a:lnTo>
                  <a:pt x="2384798" y="511313"/>
                </a:lnTo>
                <a:lnTo>
                  <a:pt x="2403642" y="549774"/>
                </a:lnTo>
                <a:lnTo>
                  <a:pt x="2420258" y="589148"/>
                </a:lnTo>
                <a:lnTo>
                  <a:pt x="2434581" y="629383"/>
                </a:lnTo>
                <a:lnTo>
                  <a:pt x="2446545" y="670427"/>
                </a:lnTo>
                <a:lnTo>
                  <a:pt x="2456086" y="712226"/>
                </a:lnTo>
                <a:lnTo>
                  <a:pt x="2463138" y="754728"/>
                </a:lnTo>
                <a:lnTo>
                  <a:pt x="2467636" y="797880"/>
                </a:lnTo>
                <a:lnTo>
                  <a:pt x="2469515" y="841628"/>
                </a:lnTo>
                <a:lnTo>
                  <a:pt x="2468713" y="885400"/>
                </a:lnTo>
                <a:lnTo>
                  <a:pt x="2465279" y="928619"/>
                </a:lnTo>
                <a:lnTo>
                  <a:pt x="2459277" y="971233"/>
                </a:lnTo>
                <a:lnTo>
                  <a:pt x="2450769" y="1013187"/>
                </a:lnTo>
                <a:lnTo>
                  <a:pt x="2439821" y="1054427"/>
                </a:lnTo>
                <a:lnTo>
                  <a:pt x="2426495" y="1094900"/>
                </a:lnTo>
                <a:lnTo>
                  <a:pt x="2410856" y="1134550"/>
                </a:lnTo>
                <a:lnTo>
                  <a:pt x="2392967" y="1173325"/>
                </a:lnTo>
                <a:lnTo>
                  <a:pt x="2372892" y="1211170"/>
                </a:lnTo>
                <a:lnTo>
                  <a:pt x="2350695" y="1248031"/>
                </a:lnTo>
                <a:lnTo>
                  <a:pt x="2326439" y="1283854"/>
                </a:lnTo>
                <a:lnTo>
                  <a:pt x="2300188" y="1318585"/>
                </a:lnTo>
                <a:lnTo>
                  <a:pt x="2272005" y="1352171"/>
                </a:lnTo>
                <a:lnTo>
                  <a:pt x="2241956" y="1384557"/>
                </a:lnTo>
                <a:lnTo>
                  <a:pt x="2210103" y="1415689"/>
                </a:lnTo>
                <a:lnTo>
                  <a:pt x="2176510" y="1445514"/>
                </a:lnTo>
                <a:lnTo>
                  <a:pt x="2141240" y="1473976"/>
                </a:lnTo>
                <a:lnTo>
                  <a:pt x="2104359" y="1501023"/>
                </a:lnTo>
                <a:lnTo>
                  <a:pt x="2065928" y="1526600"/>
                </a:lnTo>
                <a:lnTo>
                  <a:pt x="2026013" y="1550653"/>
                </a:lnTo>
                <a:lnTo>
                  <a:pt x="1984676" y="1573129"/>
                </a:lnTo>
                <a:lnTo>
                  <a:pt x="1941982" y="1593972"/>
                </a:lnTo>
                <a:lnTo>
                  <a:pt x="1897994" y="1613130"/>
                </a:lnTo>
                <a:lnTo>
                  <a:pt x="1852777" y="1630549"/>
                </a:lnTo>
                <a:lnTo>
                  <a:pt x="1806393" y="1646173"/>
                </a:lnTo>
                <a:lnTo>
                  <a:pt x="1758906" y="1659950"/>
                </a:lnTo>
                <a:lnTo>
                  <a:pt x="1710381" y="1671825"/>
                </a:lnTo>
                <a:lnTo>
                  <a:pt x="1660880" y="1681744"/>
                </a:lnTo>
                <a:lnTo>
                  <a:pt x="1610469" y="1689653"/>
                </a:lnTo>
                <a:lnTo>
                  <a:pt x="1559210" y="1695499"/>
                </a:lnTo>
                <a:lnTo>
                  <a:pt x="1507167" y="1699227"/>
                </a:lnTo>
                <a:lnTo>
                  <a:pt x="1454403" y="1700783"/>
                </a:lnTo>
                <a:lnTo>
                  <a:pt x="1402360" y="1700137"/>
                </a:lnTo>
                <a:lnTo>
                  <a:pt x="1350804" y="1697337"/>
                </a:lnTo>
                <a:lnTo>
                  <a:pt x="1299811" y="1692426"/>
                </a:lnTo>
                <a:lnTo>
                  <a:pt x="1249461" y="1685447"/>
                </a:lnTo>
                <a:lnTo>
                  <a:pt x="1199830" y="1676442"/>
                </a:lnTo>
                <a:lnTo>
                  <a:pt x="1150997" y="1665454"/>
                </a:lnTo>
                <a:lnTo>
                  <a:pt x="1103038" y="1652525"/>
                </a:lnTo>
                <a:lnTo>
                  <a:pt x="1056033" y="1637697"/>
                </a:lnTo>
                <a:lnTo>
                  <a:pt x="1010058" y="1621015"/>
                </a:lnTo>
                <a:lnTo>
                  <a:pt x="965191" y="1602519"/>
                </a:lnTo>
                <a:lnTo>
                  <a:pt x="921510" y="1582252"/>
                </a:lnTo>
                <a:lnTo>
                  <a:pt x="879093" y="1560258"/>
                </a:lnTo>
                <a:lnTo>
                  <a:pt x="838018" y="1536578"/>
                </a:lnTo>
                <a:lnTo>
                  <a:pt x="798362" y="1511256"/>
                </a:lnTo>
                <a:lnTo>
                  <a:pt x="760202" y="1484333"/>
                </a:lnTo>
                <a:lnTo>
                  <a:pt x="723617" y="1455852"/>
                </a:lnTo>
                <a:lnTo>
                  <a:pt x="688685" y="1425856"/>
                </a:lnTo>
                <a:lnTo>
                  <a:pt x="655482" y="1394388"/>
                </a:lnTo>
                <a:lnTo>
                  <a:pt x="624087" y="1361490"/>
                </a:lnTo>
                <a:lnTo>
                  <a:pt x="594578" y="1327204"/>
                </a:lnTo>
                <a:lnTo>
                  <a:pt x="567032" y="1291573"/>
                </a:lnTo>
                <a:lnTo>
                  <a:pt x="541527" y="1254639"/>
                </a:lnTo>
                <a:lnTo>
                  <a:pt x="518141" y="1216446"/>
                </a:lnTo>
                <a:lnTo>
                  <a:pt x="496950" y="1177036"/>
                </a:lnTo>
                <a:lnTo>
                  <a:pt x="0" y="1095883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9216642" y="4045458"/>
            <a:ext cx="2479040" cy="174919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see how  Blockchain  helps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in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banking</a:t>
            </a:r>
            <a:r>
              <a:rPr sz="2800" spc="-22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sector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270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869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for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Banking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683968"/>
            <a:ext cx="1603375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In banking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there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are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many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existing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developing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use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cases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implement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blockchain: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Following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are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use 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cases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be</a:t>
            </a:r>
            <a:r>
              <a:rPr sz="2800" b="1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discussing: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068311" y="6711694"/>
            <a:ext cx="1438910" cy="144272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405130" y="0"/>
                </a:moveTo>
                <a:lnTo>
                  <a:pt x="400857" y="48642"/>
                </a:lnTo>
                <a:lnTo>
                  <a:pt x="392032" y="94743"/>
                </a:lnTo>
                <a:lnTo>
                  <a:pt x="378843" y="138133"/>
                </a:lnTo>
                <a:lnTo>
                  <a:pt x="361479" y="178641"/>
                </a:lnTo>
                <a:lnTo>
                  <a:pt x="340132" y="216098"/>
                </a:lnTo>
                <a:lnTo>
                  <a:pt x="314989" y="250333"/>
                </a:lnTo>
                <a:lnTo>
                  <a:pt x="286242" y="281178"/>
                </a:lnTo>
                <a:lnTo>
                  <a:pt x="254079" y="308461"/>
                </a:lnTo>
                <a:lnTo>
                  <a:pt x="218690" y="332013"/>
                </a:lnTo>
                <a:lnTo>
                  <a:pt x="180265" y="351664"/>
                </a:lnTo>
                <a:lnTo>
                  <a:pt x="138994" y="367244"/>
                </a:lnTo>
                <a:lnTo>
                  <a:pt x="95067" y="378582"/>
                </a:lnTo>
                <a:lnTo>
                  <a:pt x="48672" y="385510"/>
                </a:lnTo>
                <a:lnTo>
                  <a:pt x="0" y="387857"/>
                </a:lnTo>
                <a:lnTo>
                  <a:pt x="327787" y="720851"/>
                </a:lnTo>
                <a:lnTo>
                  <a:pt x="331104" y="672143"/>
                </a:lnTo>
                <a:lnTo>
                  <a:pt x="338972" y="625848"/>
                </a:lnTo>
                <a:lnTo>
                  <a:pt x="351200" y="582149"/>
                </a:lnTo>
                <a:lnTo>
                  <a:pt x="367599" y="541222"/>
                </a:lnTo>
                <a:lnTo>
                  <a:pt x="387979" y="503249"/>
                </a:lnTo>
                <a:lnTo>
                  <a:pt x="412152" y="468408"/>
                </a:lnTo>
                <a:lnTo>
                  <a:pt x="439927" y="436880"/>
                </a:lnTo>
                <a:lnTo>
                  <a:pt x="471117" y="408842"/>
                </a:lnTo>
                <a:lnTo>
                  <a:pt x="505530" y="384475"/>
                </a:lnTo>
                <a:lnTo>
                  <a:pt x="542977" y="363957"/>
                </a:lnTo>
                <a:lnTo>
                  <a:pt x="583271" y="347470"/>
                </a:lnTo>
                <a:lnTo>
                  <a:pt x="626219" y="335191"/>
                </a:lnTo>
                <a:lnTo>
                  <a:pt x="671635" y="327300"/>
                </a:lnTo>
                <a:lnTo>
                  <a:pt x="719328" y="323976"/>
                </a:lnTo>
                <a:lnTo>
                  <a:pt x="40513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7122920" y="6711694"/>
            <a:ext cx="756920" cy="777240"/>
          </a:xfrm>
          <a:custGeom>
            <a:avLst/>
            <a:gdLst/>
            <a:ahLst/>
            <a:cxnLst/>
            <a:rect l="l" t="t" r="r" b="b"/>
            <a:pathLst>
              <a:path w="378460" h="388620">
                <a:moveTo>
                  <a:pt x="378078" y="0"/>
                </a:moveTo>
                <a:lnTo>
                  <a:pt x="378007" y="1714"/>
                </a:lnTo>
                <a:lnTo>
                  <a:pt x="377507" y="6857"/>
                </a:lnTo>
                <a:lnTo>
                  <a:pt x="376150" y="15430"/>
                </a:lnTo>
                <a:lnTo>
                  <a:pt x="373506" y="27431"/>
                </a:lnTo>
                <a:lnTo>
                  <a:pt x="373435" y="34361"/>
                </a:lnTo>
                <a:lnTo>
                  <a:pt x="372935" y="41719"/>
                </a:lnTo>
                <a:lnTo>
                  <a:pt x="371578" y="49934"/>
                </a:lnTo>
                <a:lnTo>
                  <a:pt x="368935" y="59435"/>
                </a:lnTo>
                <a:lnTo>
                  <a:pt x="368134" y="67151"/>
                </a:lnTo>
                <a:lnTo>
                  <a:pt x="366093" y="76009"/>
                </a:lnTo>
                <a:lnTo>
                  <a:pt x="363202" y="85796"/>
                </a:lnTo>
                <a:lnTo>
                  <a:pt x="359917" y="96012"/>
                </a:lnTo>
                <a:lnTo>
                  <a:pt x="359917" y="105156"/>
                </a:lnTo>
                <a:lnTo>
                  <a:pt x="355346" y="109727"/>
                </a:lnTo>
                <a:lnTo>
                  <a:pt x="355346" y="118871"/>
                </a:lnTo>
                <a:lnTo>
                  <a:pt x="350774" y="128015"/>
                </a:lnTo>
                <a:lnTo>
                  <a:pt x="346201" y="132587"/>
                </a:lnTo>
                <a:lnTo>
                  <a:pt x="346201" y="141731"/>
                </a:lnTo>
                <a:lnTo>
                  <a:pt x="341989" y="152733"/>
                </a:lnTo>
                <a:lnTo>
                  <a:pt x="336502" y="164591"/>
                </a:lnTo>
                <a:lnTo>
                  <a:pt x="330182" y="176450"/>
                </a:lnTo>
                <a:lnTo>
                  <a:pt x="323468" y="187451"/>
                </a:lnTo>
                <a:lnTo>
                  <a:pt x="320039" y="194238"/>
                </a:lnTo>
                <a:lnTo>
                  <a:pt x="316610" y="200596"/>
                </a:lnTo>
                <a:lnTo>
                  <a:pt x="313181" y="206097"/>
                </a:lnTo>
                <a:lnTo>
                  <a:pt x="309752" y="210311"/>
                </a:lnTo>
                <a:lnTo>
                  <a:pt x="305611" y="217098"/>
                </a:lnTo>
                <a:lnTo>
                  <a:pt x="300624" y="223456"/>
                </a:lnTo>
                <a:lnTo>
                  <a:pt x="295661" y="228957"/>
                </a:lnTo>
                <a:lnTo>
                  <a:pt x="291591" y="233171"/>
                </a:lnTo>
                <a:lnTo>
                  <a:pt x="283950" y="246102"/>
                </a:lnTo>
                <a:lnTo>
                  <a:pt x="255142" y="278891"/>
                </a:lnTo>
                <a:lnTo>
                  <a:pt x="209550" y="315467"/>
                </a:lnTo>
                <a:lnTo>
                  <a:pt x="195834" y="320039"/>
                </a:lnTo>
                <a:lnTo>
                  <a:pt x="195834" y="324611"/>
                </a:lnTo>
                <a:lnTo>
                  <a:pt x="191388" y="329183"/>
                </a:lnTo>
                <a:lnTo>
                  <a:pt x="186816" y="329183"/>
                </a:lnTo>
                <a:lnTo>
                  <a:pt x="180030" y="332613"/>
                </a:lnTo>
                <a:lnTo>
                  <a:pt x="173672" y="336041"/>
                </a:lnTo>
                <a:lnTo>
                  <a:pt x="168171" y="339470"/>
                </a:lnTo>
                <a:lnTo>
                  <a:pt x="163956" y="342899"/>
                </a:lnTo>
                <a:lnTo>
                  <a:pt x="150387" y="347043"/>
                </a:lnTo>
                <a:lnTo>
                  <a:pt x="137223" y="352044"/>
                </a:lnTo>
                <a:lnTo>
                  <a:pt x="124916" y="357044"/>
                </a:lnTo>
                <a:lnTo>
                  <a:pt x="113918" y="361188"/>
                </a:lnTo>
                <a:lnTo>
                  <a:pt x="104775" y="365759"/>
                </a:lnTo>
                <a:lnTo>
                  <a:pt x="100202" y="370331"/>
                </a:lnTo>
                <a:lnTo>
                  <a:pt x="82041" y="370331"/>
                </a:lnTo>
                <a:lnTo>
                  <a:pt x="77469" y="374903"/>
                </a:lnTo>
                <a:lnTo>
                  <a:pt x="68325" y="374903"/>
                </a:lnTo>
                <a:lnTo>
                  <a:pt x="58112" y="377618"/>
                </a:lnTo>
                <a:lnTo>
                  <a:pt x="37590" y="381333"/>
                </a:lnTo>
                <a:lnTo>
                  <a:pt x="27304" y="384047"/>
                </a:lnTo>
                <a:lnTo>
                  <a:pt x="20520" y="384762"/>
                </a:lnTo>
                <a:lnTo>
                  <a:pt x="6856" y="387905"/>
                </a:lnTo>
                <a:lnTo>
                  <a:pt x="0" y="388619"/>
                </a:lnTo>
                <a:lnTo>
                  <a:pt x="31876" y="388619"/>
                </a:lnTo>
                <a:lnTo>
                  <a:pt x="39518" y="388548"/>
                </a:lnTo>
                <a:lnTo>
                  <a:pt x="48434" y="388048"/>
                </a:lnTo>
                <a:lnTo>
                  <a:pt x="58183" y="386691"/>
                </a:lnTo>
                <a:lnTo>
                  <a:pt x="68325" y="384047"/>
                </a:lnTo>
                <a:lnTo>
                  <a:pt x="77469" y="384047"/>
                </a:lnTo>
                <a:lnTo>
                  <a:pt x="86613" y="379475"/>
                </a:lnTo>
                <a:lnTo>
                  <a:pt x="91059" y="379475"/>
                </a:lnTo>
                <a:lnTo>
                  <a:pt x="97916" y="378690"/>
                </a:lnTo>
                <a:lnTo>
                  <a:pt x="104775" y="376618"/>
                </a:lnTo>
                <a:lnTo>
                  <a:pt x="111633" y="373689"/>
                </a:lnTo>
                <a:lnTo>
                  <a:pt x="118490" y="370331"/>
                </a:lnTo>
                <a:lnTo>
                  <a:pt x="141795" y="362902"/>
                </a:lnTo>
                <a:lnTo>
                  <a:pt x="154959" y="358116"/>
                </a:lnTo>
                <a:lnTo>
                  <a:pt x="168528" y="352044"/>
                </a:lnTo>
                <a:lnTo>
                  <a:pt x="174672" y="348614"/>
                </a:lnTo>
                <a:lnTo>
                  <a:pt x="185245" y="341756"/>
                </a:lnTo>
                <a:lnTo>
                  <a:pt x="191388" y="338327"/>
                </a:lnTo>
                <a:lnTo>
                  <a:pt x="195834" y="338327"/>
                </a:lnTo>
                <a:lnTo>
                  <a:pt x="200405" y="333755"/>
                </a:lnTo>
                <a:lnTo>
                  <a:pt x="204977" y="333755"/>
                </a:lnTo>
                <a:lnTo>
                  <a:pt x="241426" y="308038"/>
                </a:lnTo>
                <a:lnTo>
                  <a:pt x="274373" y="277677"/>
                </a:lnTo>
                <a:lnTo>
                  <a:pt x="300609" y="242315"/>
                </a:lnTo>
                <a:lnTo>
                  <a:pt x="306681" y="236172"/>
                </a:lnTo>
                <a:lnTo>
                  <a:pt x="311467" y="230885"/>
                </a:lnTo>
                <a:lnTo>
                  <a:pt x="315396" y="225599"/>
                </a:lnTo>
                <a:lnTo>
                  <a:pt x="318897" y="219455"/>
                </a:lnTo>
                <a:lnTo>
                  <a:pt x="332486" y="192023"/>
                </a:lnTo>
                <a:lnTo>
                  <a:pt x="339272" y="181022"/>
                </a:lnTo>
                <a:lnTo>
                  <a:pt x="345630" y="169163"/>
                </a:lnTo>
                <a:lnTo>
                  <a:pt x="351131" y="157305"/>
                </a:lnTo>
                <a:lnTo>
                  <a:pt x="355346" y="146303"/>
                </a:lnTo>
                <a:lnTo>
                  <a:pt x="356129" y="139445"/>
                </a:lnTo>
                <a:lnTo>
                  <a:pt x="358187" y="132587"/>
                </a:lnTo>
                <a:lnTo>
                  <a:pt x="361078" y="125729"/>
                </a:lnTo>
                <a:lnTo>
                  <a:pt x="364363" y="118871"/>
                </a:lnTo>
                <a:lnTo>
                  <a:pt x="364363" y="105156"/>
                </a:lnTo>
                <a:lnTo>
                  <a:pt x="373435" y="67151"/>
                </a:lnTo>
                <a:lnTo>
                  <a:pt x="373506" y="59435"/>
                </a:lnTo>
                <a:lnTo>
                  <a:pt x="376150" y="49934"/>
                </a:lnTo>
                <a:lnTo>
                  <a:pt x="377507" y="41719"/>
                </a:lnTo>
                <a:lnTo>
                  <a:pt x="378007" y="34361"/>
                </a:lnTo>
                <a:lnTo>
                  <a:pt x="378078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6236209" y="7400542"/>
            <a:ext cx="1536190" cy="1533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6428232" y="7589519"/>
            <a:ext cx="1153160" cy="1141730"/>
          </a:xfrm>
          <a:custGeom>
            <a:avLst/>
            <a:gdLst/>
            <a:ahLst/>
            <a:cxnLst/>
            <a:rect l="l" t="t" r="r" b="b"/>
            <a:pathLst>
              <a:path w="576579" h="570864">
                <a:moveTo>
                  <a:pt x="288035" y="0"/>
                </a:moveTo>
                <a:lnTo>
                  <a:pt x="241672" y="3809"/>
                </a:lnTo>
                <a:lnTo>
                  <a:pt x="197559" y="14825"/>
                </a:lnTo>
                <a:lnTo>
                  <a:pt x="156315" y="32428"/>
                </a:lnTo>
                <a:lnTo>
                  <a:pt x="118561" y="55997"/>
                </a:lnTo>
                <a:lnTo>
                  <a:pt x="84915" y="84915"/>
                </a:lnTo>
                <a:lnTo>
                  <a:pt x="55997" y="118561"/>
                </a:lnTo>
                <a:lnTo>
                  <a:pt x="32428" y="156315"/>
                </a:lnTo>
                <a:lnTo>
                  <a:pt x="14825" y="197559"/>
                </a:lnTo>
                <a:lnTo>
                  <a:pt x="3809" y="241672"/>
                </a:lnTo>
                <a:lnTo>
                  <a:pt x="0" y="288035"/>
                </a:lnTo>
                <a:lnTo>
                  <a:pt x="5142" y="334394"/>
                </a:lnTo>
                <a:lnTo>
                  <a:pt x="16966" y="378469"/>
                </a:lnTo>
                <a:lnTo>
                  <a:pt x="34983" y="419609"/>
                </a:lnTo>
                <a:lnTo>
                  <a:pt x="58706" y="457163"/>
                </a:lnTo>
                <a:lnTo>
                  <a:pt x="87645" y="490477"/>
                </a:lnTo>
                <a:lnTo>
                  <a:pt x="121313" y="518900"/>
                </a:lnTo>
                <a:lnTo>
                  <a:pt x="159220" y="541779"/>
                </a:lnTo>
                <a:lnTo>
                  <a:pt x="200879" y="558463"/>
                </a:lnTo>
                <a:lnTo>
                  <a:pt x="245801" y="568299"/>
                </a:lnTo>
                <a:lnTo>
                  <a:pt x="293496" y="570636"/>
                </a:lnTo>
                <a:lnTo>
                  <a:pt x="339707" y="566973"/>
                </a:lnTo>
                <a:lnTo>
                  <a:pt x="383405" y="556332"/>
                </a:lnTo>
                <a:lnTo>
                  <a:pt x="424037" y="539235"/>
                </a:lnTo>
                <a:lnTo>
                  <a:pt x="461049" y="516203"/>
                </a:lnTo>
                <a:lnTo>
                  <a:pt x="493887" y="487759"/>
                </a:lnTo>
                <a:lnTo>
                  <a:pt x="521996" y="454423"/>
                </a:lnTo>
                <a:lnTo>
                  <a:pt x="544823" y="416717"/>
                </a:lnTo>
                <a:lnTo>
                  <a:pt x="561814" y="375164"/>
                </a:lnTo>
                <a:lnTo>
                  <a:pt x="572415" y="330284"/>
                </a:lnTo>
                <a:lnTo>
                  <a:pt x="576071" y="282600"/>
                </a:lnTo>
                <a:lnTo>
                  <a:pt x="572262" y="236389"/>
                </a:lnTo>
                <a:lnTo>
                  <a:pt x="561246" y="192688"/>
                </a:lnTo>
                <a:lnTo>
                  <a:pt x="543643" y="152054"/>
                </a:lnTo>
                <a:lnTo>
                  <a:pt x="520074" y="115038"/>
                </a:lnTo>
                <a:lnTo>
                  <a:pt x="491156" y="82197"/>
                </a:lnTo>
                <a:lnTo>
                  <a:pt x="457510" y="54084"/>
                </a:lnTo>
                <a:lnTo>
                  <a:pt x="419756" y="31253"/>
                </a:lnTo>
                <a:lnTo>
                  <a:pt x="378512" y="14260"/>
                </a:lnTo>
                <a:lnTo>
                  <a:pt x="334399" y="3657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6848346" y="7804302"/>
            <a:ext cx="30988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4000" b="1" dirty="0">
                <a:solidFill>
                  <a:srgbClr val="9CB955"/>
                </a:solidFill>
                <a:cs typeface="Calibri"/>
              </a:rPr>
              <a:t>3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9781031" y="6711694"/>
            <a:ext cx="1438910" cy="144272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314198" y="0"/>
                </a:moveTo>
                <a:lnTo>
                  <a:pt x="0" y="323976"/>
                </a:lnTo>
                <a:lnTo>
                  <a:pt x="47692" y="327300"/>
                </a:lnTo>
                <a:lnTo>
                  <a:pt x="93108" y="335191"/>
                </a:lnTo>
                <a:lnTo>
                  <a:pt x="136056" y="347470"/>
                </a:lnTo>
                <a:lnTo>
                  <a:pt x="176350" y="363957"/>
                </a:lnTo>
                <a:lnTo>
                  <a:pt x="213797" y="384475"/>
                </a:lnTo>
                <a:lnTo>
                  <a:pt x="248210" y="408842"/>
                </a:lnTo>
                <a:lnTo>
                  <a:pt x="279400" y="436880"/>
                </a:lnTo>
                <a:lnTo>
                  <a:pt x="307175" y="468408"/>
                </a:lnTo>
                <a:lnTo>
                  <a:pt x="331348" y="503249"/>
                </a:lnTo>
                <a:lnTo>
                  <a:pt x="351728" y="541222"/>
                </a:lnTo>
                <a:lnTo>
                  <a:pt x="368127" y="582149"/>
                </a:lnTo>
                <a:lnTo>
                  <a:pt x="380355" y="625848"/>
                </a:lnTo>
                <a:lnTo>
                  <a:pt x="388223" y="672143"/>
                </a:lnTo>
                <a:lnTo>
                  <a:pt x="391541" y="720851"/>
                </a:lnTo>
                <a:lnTo>
                  <a:pt x="719328" y="387857"/>
                </a:lnTo>
                <a:lnTo>
                  <a:pt x="670655" y="385510"/>
                </a:lnTo>
                <a:lnTo>
                  <a:pt x="624260" y="378582"/>
                </a:lnTo>
                <a:lnTo>
                  <a:pt x="580333" y="367244"/>
                </a:lnTo>
                <a:lnTo>
                  <a:pt x="539062" y="351664"/>
                </a:lnTo>
                <a:lnTo>
                  <a:pt x="500637" y="332013"/>
                </a:lnTo>
                <a:lnTo>
                  <a:pt x="465248" y="308461"/>
                </a:lnTo>
                <a:lnTo>
                  <a:pt x="433085" y="281178"/>
                </a:lnTo>
                <a:lnTo>
                  <a:pt x="404338" y="250333"/>
                </a:lnTo>
                <a:lnTo>
                  <a:pt x="379195" y="216098"/>
                </a:lnTo>
                <a:lnTo>
                  <a:pt x="357848" y="178641"/>
                </a:lnTo>
                <a:lnTo>
                  <a:pt x="340484" y="138133"/>
                </a:lnTo>
                <a:lnTo>
                  <a:pt x="327295" y="94743"/>
                </a:lnTo>
                <a:lnTo>
                  <a:pt x="318470" y="48642"/>
                </a:lnTo>
                <a:lnTo>
                  <a:pt x="31419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10408918" y="6711694"/>
            <a:ext cx="756920" cy="777240"/>
          </a:xfrm>
          <a:custGeom>
            <a:avLst/>
            <a:gdLst/>
            <a:ahLst/>
            <a:cxnLst/>
            <a:rect l="l" t="t" r="r" b="b"/>
            <a:pathLst>
              <a:path w="378460" h="388620">
                <a:moveTo>
                  <a:pt x="0" y="0"/>
                </a:moveTo>
                <a:lnTo>
                  <a:pt x="71" y="34361"/>
                </a:lnTo>
                <a:lnTo>
                  <a:pt x="571" y="41719"/>
                </a:lnTo>
                <a:lnTo>
                  <a:pt x="1928" y="49934"/>
                </a:lnTo>
                <a:lnTo>
                  <a:pt x="4572" y="59435"/>
                </a:lnTo>
                <a:lnTo>
                  <a:pt x="4643" y="67151"/>
                </a:lnTo>
                <a:lnTo>
                  <a:pt x="5143" y="76580"/>
                </a:lnTo>
                <a:lnTo>
                  <a:pt x="6500" y="87725"/>
                </a:lnTo>
                <a:lnTo>
                  <a:pt x="9143" y="100583"/>
                </a:lnTo>
                <a:lnTo>
                  <a:pt x="13715" y="105156"/>
                </a:lnTo>
                <a:lnTo>
                  <a:pt x="13715" y="118871"/>
                </a:lnTo>
                <a:lnTo>
                  <a:pt x="17000" y="125729"/>
                </a:lnTo>
                <a:lnTo>
                  <a:pt x="19891" y="132587"/>
                </a:lnTo>
                <a:lnTo>
                  <a:pt x="21949" y="139445"/>
                </a:lnTo>
                <a:lnTo>
                  <a:pt x="22732" y="146303"/>
                </a:lnTo>
                <a:lnTo>
                  <a:pt x="26947" y="157305"/>
                </a:lnTo>
                <a:lnTo>
                  <a:pt x="32448" y="169163"/>
                </a:lnTo>
                <a:lnTo>
                  <a:pt x="38806" y="181022"/>
                </a:lnTo>
                <a:lnTo>
                  <a:pt x="45592" y="192023"/>
                </a:lnTo>
                <a:lnTo>
                  <a:pt x="59181" y="219455"/>
                </a:lnTo>
                <a:lnTo>
                  <a:pt x="62682" y="225599"/>
                </a:lnTo>
                <a:lnTo>
                  <a:pt x="66611" y="230885"/>
                </a:lnTo>
                <a:lnTo>
                  <a:pt x="71397" y="236172"/>
                </a:lnTo>
                <a:lnTo>
                  <a:pt x="77469" y="242315"/>
                </a:lnTo>
                <a:lnTo>
                  <a:pt x="85040" y="255246"/>
                </a:lnTo>
                <a:lnTo>
                  <a:pt x="113918" y="288035"/>
                </a:lnTo>
                <a:lnTo>
                  <a:pt x="148459" y="316968"/>
                </a:lnTo>
                <a:lnTo>
                  <a:pt x="173100" y="333755"/>
                </a:lnTo>
                <a:lnTo>
                  <a:pt x="177673" y="333755"/>
                </a:lnTo>
                <a:lnTo>
                  <a:pt x="182244" y="338327"/>
                </a:lnTo>
                <a:lnTo>
                  <a:pt x="186689" y="338327"/>
                </a:lnTo>
                <a:lnTo>
                  <a:pt x="192833" y="341756"/>
                </a:lnTo>
                <a:lnTo>
                  <a:pt x="203406" y="348614"/>
                </a:lnTo>
                <a:lnTo>
                  <a:pt x="209550" y="352044"/>
                </a:lnTo>
                <a:lnTo>
                  <a:pt x="223119" y="358116"/>
                </a:lnTo>
                <a:lnTo>
                  <a:pt x="236283" y="362902"/>
                </a:lnTo>
                <a:lnTo>
                  <a:pt x="259587" y="370331"/>
                </a:lnTo>
                <a:lnTo>
                  <a:pt x="266445" y="373689"/>
                </a:lnTo>
                <a:lnTo>
                  <a:pt x="273303" y="376618"/>
                </a:lnTo>
                <a:lnTo>
                  <a:pt x="280162" y="378690"/>
                </a:lnTo>
                <a:lnTo>
                  <a:pt x="287019" y="379475"/>
                </a:lnTo>
                <a:lnTo>
                  <a:pt x="291464" y="379475"/>
                </a:lnTo>
                <a:lnTo>
                  <a:pt x="300609" y="384047"/>
                </a:lnTo>
                <a:lnTo>
                  <a:pt x="309752" y="384047"/>
                </a:lnTo>
                <a:lnTo>
                  <a:pt x="319895" y="386691"/>
                </a:lnTo>
                <a:lnTo>
                  <a:pt x="329644" y="388048"/>
                </a:lnTo>
                <a:lnTo>
                  <a:pt x="338560" y="388548"/>
                </a:lnTo>
                <a:lnTo>
                  <a:pt x="346201" y="388619"/>
                </a:lnTo>
                <a:lnTo>
                  <a:pt x="378078" y="388619"/>
                </a:lnTo>
                <a:lnTo>
                  <a:pt x="371222" y="387905"/>
                </a:lnTo>
                <a:lnTo>
                  <a:pt x="357558" y="384762"/>
                </a:lnTo>
                <a:lnTo>
                  <a:pt x="350774" y="384047"/>
                </a:lnTo>
                <a:lnTo>
                  <a:pt x="340488" y="381333"/>
                </a:lnTo>
                <a:lnTo>
                  <a:pt x="319966" y="377618"/>
                </a:lnTo>
                <a:lnTo>
                  <a:pt x="309752" y="374903"/>
                </a:lnTo>
                <a:lnTo>
                  <a:pt x="300609" y="374903"/>
                </a:lnTo>
                <a:lnTo>
                  <a:pt x="296037" y="370331"/>
                </a:lnTo>
                <a:lnTo>
                  <a:pt x="277875" y="370331"/>
                </a:lnTo>
                <a:lnTo>
                  <a:pt x="273303" y="365759"/>
                </a:lnTo>
                <a:lnTo>
                  <a:pt x="264160" y="361188"/>
                </a:lnTo>
                <a:lnTo>
                  <a:pt x="253162" y="357044"/>
                </a:lnTo>
                <a:lnTo>
                  <a:pt x="240855" y="352044"/>
                </a:lnTo>
                <a:lnTo>
                  <a:pt x="227691" y="347043"/>
                </a:lnTo>
                <a:lnTo>
                  <a:pt x="214122" y="342899"/>
                </a:lnTo>
                <a:lnTo>
                  <a:pt x="209907" y="339470"/>
                </a:lnTo>
                <a:lnTo>
                  <a:pt x="204406" y="336041"/>
                </a:lnTo>
                <a:lnTo>
                  <a:pt x="198048" y="332613"/>
                </a:lnTo>
                <a:lnTo>
                  <a:pt x="191262" y="329183"/>
                </a:lnTo>
                <a:lnTo>
                  <a:pt x="186689" y="329183"/>
                </a:lnTo>
                <a:lnTo>
                  <a:pt x="182244" y="324611"/>
                </a:lnTo>
                <a:lnTo>
                  <a:pt x="182244" y="320039"/>
                </a:lnTo>
                <a:lnTo>
                  <a:pt x="168528" y="315467"/>
                </a:lnTo>
                <a:lnTo>
                  <a:pt x="144065" y="297179"/>
                </a:lnTo>
                <a:lnTo>
                  <a:pt x="112793" y="268533"/>
                </a:lnTo>
                <a:lnTo>
                  <a:pt x="86487" y="233171"/>
                </a:lnTo>
                <a:lnTo>
                  <a:pt x="82417" y="228957"/>
                </a:lnTo>
                <a:lnTo>
                  <a:pt x="77454" y="223456"/>
                </a:lnTo>
                <a:lnTo>
                  <a:pt x="72467" y="217098"/>
                </a:lnTo>
                <a:lnTo>
                  <a:pt x="68325" y="210311"/>
                </a:lnTo>
                <a:lnTo>
                  <a:pt x="64897" y="206097"/>
                </a:lnTo>
                <a:lnTo>
                  <a:pt x="61468" y="200596"/>
                </a:lnTo>
                <a:lnTo>
                  <a:pt x="58039" y="194238"/>
                </a:lnTo>
                <a:lnTo>
                  <a:pt x="54610" y="187451"/>
                </a:lnTo>
                <a:lnTo>
                  <a:pt x="47896" y="176450"/>
                </a:lnTo>
                <a:lnTo>
                  <a:pt x="41576" y="164591"/>
                </a:lnTo>
                <a:lnTo>
                  <a:pt x="36089" y="152733"/>
                </a:lnTo>
                <a:lnTo>
                  <a:pt x="31876" y="141731"/>
                </a:lnTo>
                <a:lnTo>
                  <a:pt x="31876" y="132587"/>
                </a:lnTo>
                <a:lnTo>
                  <a:pt x="27304" y="128015"/>
                </a:lnTo>
                <a:lnTo>
                  <a:pt x="22732" y="118871"/>
                </a:lnTo>
                <a:lnTo>
                  <a:pt x="22732" y="109727"/>
                </a:lnTo>
                <a:lnTo>
                  <a:pt x="18161" y="105156"/>
                </a:lnTo>
                <a:lnTo>
                  <a:pt x="18161" y="96012"/>
                </a:lnTo>
                <a:lnTo>
                  <a:pt x="14876" y="85796"/>
                </a:lnTo>
                <a:lnTo>
                  <a:pt x="11985" y="76009"/>
                </a:lnTo>
                <a:lnTo>
                  <a:pt x="9927" y="67079"/>
                </a:lnTo>
                <a:lnTo>
                  <a:pt x="9143" y="59435"/>
                </a:lnTo>
                <a:lnTo>
                  <a:pt x="6500" y="49934"/>
                </a:lnTo>
                <a:lnTo>
                  <a:pt x="5143" y="41719"/>
                </a:lnTo>
                <a:lnTo>
                  <a:pt x="4643" y="34361"/>
                </a:lnTo>
                <a:lnTo>
                  <a:pt x="4572" y="27431"/>
                </a:lnTo>
                <a:lnTo>
                  <a:pt x="1928" y="15430"/>
                </a:lnTo>
                <a:lnTo>
                  <a:pt x="571" y="6857"/>
                </a:lnTo>
                <a:lnTo>
                  <a:pt x="71" y="1714"/>
                </a:lnTo>
                <a:lnTo>
                  <a:pt x="0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0515600" y="7400542"/>
            <a:ext cx="1536192" cy="1533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0707622" y="7589519"/>
            <a:ext cx="1153160" cy="1141730"/>
          </a:xfrm>
          <a:custGeom>
            <a:avLst/>
            <a:gdLst/>
            <a:ahLst/>
            <a:cxnLst/>
            <a:rect l="l" t="t" r="r" b="b"/>
            <a:pathLst>
              <a:path w="576579" h="570864">
                <a:moveTo>
                  <a:pt x="288036" y="0"/>
                </a:moveTo>
                <a:lnTo>
                  <a:pt x="241672" y="3657"/>
                </a:lnTo>
                <a:lnTo>
                  <a:pt x="197559" y="14260"/>
                </a:lnTo>
                <a:lnTo>
                  <a:pt x="156315" y="31253"/>
                </a:lnTo>
                <a:lnTo>
                  <a:pt x="118561" y="54084"/>
                </a:lnTo>
                <a:lnTo>
                  <a:pt x="84915" y="82197"/>
                </a:lnTo>
                <a:lnTo>
                  <a:pt x="55997" y="115038"/>
                </a:lnTo>
                <a:lnTo>
                  <a:pt x="32428" y="152054"/>
                </a:lnTo>
                <a:lnTo>
                  <a:pt x="14825" y="192688"/>
                </a:lnTo>
                <a:lnTo>
                  <a:pt x="3809" y="236389"/>
                </a:lnTo>
                <a:lnTo>
                  <a:pt x="0" y="282600"/>
                </a:lnTo>
                <a:lnTo>
                  <a:pt x="3656" y="330284"/>
                </a:lnTo>
                <a:lnTo>
                  <a:pt x="14257" y="375164"/>
                </a:lnTo>
                <a:lnTo>
                  <a:pt x="31248" y="416717"/>
                </a:lnTo>
                <a:lnTo>
                  <a:pt x="54075" y="454423"/>
                </a:lnTo>
                <a:lnTo>
                  <a:pt x="82184" y="487759"/>
                </a:lnTo>
                <a:lnTo>
                  <a:pt x="115022" y="516203"/>
                </a:lnTo>
                <a:lnTo>
                  <a:pt x="152034" y="539235"/>
                </a:lnTo>
                <a:lnTo>
                  <a:pt x="192666" y="556332"/>
                </a:lnTo>
                <a:lnTo>
                  <a:pt x="236364" y="566973"/>
                </a:lnTo>
                <a:lnTo>
                  <a:pt x="282575" y="570636"/>
                </a:lnTo>
                <a:lnTo>
                  <a:pt x="330270" y="568299"/>
                </a:lnTo>
                <a:lnTo>
                  <a:pt x="375192" y="558463"/>
                </a:lnTo>
                <a:lnTo>
                  <a:pt x="416851" y="541779"/>
                </a:lnTo>
                <a:lnTo>
                  <a:pt x="454758" y="518900"/>
                </a:lnTo>
                <a:lnTo>
                  <a:pt x="488426" y="490477"/>
                </a:lnTo>
                <a:lnTo>
                  <a:pt x="517365" y="457163"/>
                </a:lnTo>
                <a:lnTo>
                  <a:pt x="541088" y="419609"/>
                </a:lnTo>
                <a:lnTo>
                  <a:pt x="559105" y="378469"/>
                </a:lnTo>
                <a:lnTo>
                  <a:pt x="570929" y="334394"/>
                </a:lnTo>
                <a:lnTo>
                  <a:pt x="576072" y="288035"/>
                </a:lnTo>
                <a:lnTo>
                  <a:pt x="572262" y="241672"/>
                </a:lnTo>
                <a:lnTo>
                  <a:pt x="561246" y="197559"/>
                </a:lnTo>
                <a:lnTo>
                  <a:pt x="543643" y="156315"/>
                </a:lnTo>
                <a:lnTo>
                  <a:pt x="520074" y="118561"/>
                </a:lnTo>
                <a:lnTo>
                  <a:pt x="491156" y="84915"/>
                </a:lnTo>
                <a:lnTo>
                  <a:pt x="457510" y="55997"/>
                </a:lnTo>
                <a:lnTo>
                  <a:pt x="419756" y="32428"/>
                </a:lnTo>
                <a:lnTo>
                  <a:pt x="378512" y="14825"/>
                </a:lnTo>
                <a:lnTo>
                  <a:pt x="334399" y="3809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1129008" y="7804302"/>
            <a:ext cx="30988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4000" b="1" dirty="0">
                <a:solidFill>
                  <a:srgbClr val="F19C13"/>
                </a:solidFill>
                <a:cs typeface="Calibri"/>
              </a:rPr>
              <a:t>4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7068311" y="4166615"/>
            <a:ext cx="1438910" cy="1438910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327787" y="0"/>
                </a:moveTo>
                <a:lnTo>
                  <a:pt x="0" y="332359"/>
                </a:lnTo>
                <a:lnTo>
                  <a:pt x="48672" y="334700"/>
                </a:lnTo>
                <a:lnTo>
                  <a:pt x="95067" y="341611"/>
                </a:lnTo>
                <a:lnTo>
                  <a:pt x="138994" y="352923"/>
                </a:lnTo>
                <a:lnTo>
                  <a:pt x="180265" y="368465"/>
                </a:lnTo>
                <a:lnTo>
                  <a:pt x="218690" y="388069"/>
                </a:lnTo>
                <a:lnTo>
                  <a:pt x="254079" y="411565"/>
                </a:lnTo>
                <a:lnTo>
                  <a:pt x="286242" y="438785"/>
                </a:lnTo>
                <a:lnTo>
                  <a:pt x="314989" y="469557"/>
                </a:lnTo>
                <a:lnTo>
                  <a:pt x="340132" y="503714"/>
                </a:lnTo>
                <a:lnTo>
                  <a:pt x="361479" y="541085"/>
                </a:lnTo>
                <a:lnTo>
                  <a:pt x="378843" y="581501"/>
                </a:lnTo>
                <a:lnTo>
                  <a:pt x="392032" y="624793"/>
                </a:lnTo>
                <a:lnTo>
                  <a:pt x="400857" y="670792"/>
                </a:lnTo>
                <a:lnTo>
                  <a:pt x="405130" y="719328"/>
                </a:lnTo>
                <a:lnTo>
                  <a:pt x="719328" y="396113"/>
                </a:lnTo>
                <a:lnTo>
                  <a:pt x="668058" y="392347"/>
                </a:lnTo>
                <a:lnTo>
                  <a:pt x="619447" y="383308"/>
                </a:lnTo>
                <a:lnTo>
                  <a:pt x="573729" y="369222"/>
                </a:lnTo>
                <a:lnTo>
                  <a:pt x="531143" y="350312"/>
                </a:lnTo>
                <a:lnTo>
                  <a:pt x="491924" y="326801"/>
                </a:lnTo>
                <a:lnTo>
                  <a:pt x="456310" y="298914"/>
                </a:lnTo>
                <a:lnTo>
                  <a:pt x="424535" y="266876"/>
                </a:lnTo>
                <a:lnTo>
                  <a:pt x="396838" y="230909"/>
                </a:lnTo>
                <a:lnTo>
                  <a:pt x="373454" y="191239"/>
                </a:lnTo>
                <a:lnTo>
                  <a:pt x="354621" y="148088"/>
                </a:lnTo>
                <a:lnTo>
                  <a:pt x="340574" y="101683"/>
                </a:lnTo>
                <a:lnTo>
                  <a:pt x="331550" y="52245"/>
                </a:lnTo>
                <a:lnTo>
                  <a:pt x="32778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7122920" y="4831078"/>
            <a:ext cx="756920" cy="774700"/>
          </a:xfrm>
          <a:custGeom>
            <a:avLst/>
            <a:gdLst/>
            <a:ahLst/>
            <a:cxnLst/>
            <a:rect l="l" t="t" r="r" b="b"/>
            <a:pathLst>
              <a:path w="378460" h="387350">
                <a:moveTo>
                  <a:pt x="31876" y="0"/>
                </a:moveTo>
                <a:lnTo>
                  <a:pt x="0" y="0"/>
                </a:lnTo>
                <a:lnTo>
                  <a:pt x="6856" y="714"/>
                </a:lnTo>
                <a:lnTo>
                  <a:pt x="20520" y="3857"/>
                </a:lnTo>
                <a:lnTo>
                  <a:pt x="27304" y="4572"/>
                </a:lnTo>
                <a:lnTo>
                  <a:pt x="37590" y="7286"/>
                </a:lnTo>
                <a:lnTo>
                  <a:pt x="58112" y="11001"/>
                </a:lnTo>
                <a:lnTo>
                  <a:pt x="68325" y="13716"/>
                </a:lnTo>
                <a:lnTo>
                  <a:pt x="77469" y="13716"/>
                </a:lnTo>
                <a:lnTo>
                  <a:pt x="82041" y="18161"/>
                </a:lnTo>
                <a:lnTo>
                  <a:pt x="100202" y="18161"/>
                </a:lnTo>
                <a:lnTo>
                  <a:pt x="104775" y="22733"/>
                </a:lnTo>
                <a:lnTo>
                  <a:pt x="113918" y="27305"/>
                </a:lnTo>
                <a:lnTo>
                  <a:pt x="124916" y="31448"/>
                </a:lnTo>
                <a:lnTo>
                  <a:pt x="137223" y="36449"/>
                </a:lnTo>
                <a:lnTo>
                  <a:pt x="150387" y="41449"/>
                </a:lnTo>
                <a:lnTo>
                  <a:pt x="163956" y="45593"/>
                </a:lnTo>
                <a:lnTo>
                  <a:pt x="168171" y="48948"/>
                </a:lnTo>
                <a:lnTo>
                  <a:pt x="173672" y="52339"/>
                </a:lnTo>
                <a:lnTo>
                  <a:pt x="180030" y="55754"/>
                </a:lnTo>
                <a:lnTo>
                  <a:pt x="186816" y="59182"/>
                </a:lnTo>
                <a:lnTo>
                  <a:pt x="191388" y="59182"/>
                </a:lnTo>
                <a:lnTo>
                  <a:pt x="195834" y="63754"/>
                </a:lnTo>
                <a:lnTo>
                  <a:pt x="195834" y="68326"/>
                </a:lnTo>
                <a:lnTo>
                  <a:pt x="209550" y="72898"/>
                </a:lnTo>
                <a:lnTo>
                  <a:pt x="234013" y="91074"/>
                </a:lnTo>
                <a:lnTo>
                  <a:pt x="265285" y="119630"/>
                </a:lnTo>
                <a:lnTo>
                  <a:pt x="291591" y="154812"/>
                </a:lnTo>
                <a:lnTo>
                  <a:pt x="295661" y="159025"/>
                </a:lnTo>
                <a:lnTo>
                  <a:pt x="300624" y="164512"/>
                </a:lnTo>
                <a:lnTo>
                  <a:pt x="305611" y="170832"/>
                </a:lnTo>
                <a:lnTo>
                  <a:pt x="309752" y="177546"/>
                </a:lnTo>
                <a:lnTo>
                  <a:pt x="313181" y="181760"/>
                </a:lnTo>
                <a:lnTo>
                  <a:pt x="316610" y="187261"/>
                </a:lnTo>
                <a:lnTo>
                  <a:pt x="320039" y="193619"/>
                </a:lnTo>
                <a:lnTo>
                  <a:pt x="323468" y="200406"/>
                </a:lnTo>
                <a:lnTo>
                  <a:pt x="330182" y="211331"/>
                </a:lnTo>
                <a:lnTo>
                  <a:pt x="336502" y="223139"/>
                </a:lnTo>
                <a:lnTo>
                  <a:pt x="341989" y="234946"/>
                </a:lnTo>
                <a:lnTo>
                  <a:pt x="346201" y="245872"/>
                </a:lnTo>
                <a:lnTo>
                  <a:pt x="346217" y="255031"/>
                </a:lnTo>
                <a:lnTo>
                  <a:pt x="350774" y="259587"/>
                </a:lnTo>
                <a:lnTo>
                  <a:pt x="355346" y="268732"/>
                </a:lnTo>
                <a:lnTo>
                  <a:pt x="355346" y="277749"/>
                </a:lnTo>
                <a:lnTo>
                  <a:pt x="359917" y="282321"/>
                </a:lnTo>
                <a:lnTo>
                  <a:pt x="359917" y="291465"/>
                </a:lnTo>
                <a:lnTo>
                  <a:pt x="363202" y="301660"/>
                </a:lnTo>
                <a:lnTo>
                  <a:pt x="366093" y="311404"/>
                </a:lnTo>
                <a:lnTo>
                  <a:pt x="368151" y="320290"/>
                </a:lnTo>
                <a:lnTo>
                  <a:pt x="368935" y="327914"/>
                </a:lnTo>
                <a:lnTo>
                  <a:pt x="371578" y="337341"/>
                </a:lnTo>
                <a:lnTo>
                  <a:pt x="372935" y="345519"/>
                </a:lnTo>
                <a:lnTo>
                  <a:pt x="373435" y="352863"/>
                </a:lnTo>
                <a:lnTo>
                  <a:pt x="373506" y="359791"/>
                </a:lnTo>
                <a:lnTo>
                  <a:pt x="376150" y="371719"/>
                </a:lnTo>
                <a:lnTo>
                  <a:pt x="377507" y="380253"/>
                </a:lnTo>
                <a:lnTo>
                  <a:pt x="378007" y="385383"/>
                </a:lnTo>
                <a:lnTo>
                  <a:pt x="378078" y="387096"/>
                </a:lnTo>
                <a:lnTo>
                  <a:pt x="378007" y="352863"/>
                </a:lnTo>
                <a:lnTo>
                  <a:pt x="377507" y="345519"/>
                </a:lnTo>
                <a:lnTo>
                  <a:pt x="376150" y="337341"/>
                </a:lnTo>
                <a:lnTo>
                  <a:pt x="373506" y="327914"/>
                </a:lnTo>
                <a:lnTo>
                  <a:pt x="373435" y="320218"/>
                </a:lnTo>
                <a:lnTo>
                  <a:pt x="372935" y="310832"/>
                </a:lnTo>
                <a:lnTo>
                  <a:pt x="371578" y="299731"/>
                </a:lnTo>
                <a:lnTo>
                  <a:pt x="368935" y="286893"/>
                </a:lnTo>
                <a:lnTo>
                  <a:pt x="364363" y="282321"/>
                </a:lnTo>
                <a:lnTo>
                  <a:pt x="364363" y="268732"/>
                </a:lnTo>
                <a:lnTo>
                  <a:pt x="361078" y="261875"/>
                </a:lnTo>
                <a:lnTo>
                  <a:pt x="358182" y="255016"/>
                </a:lnTo>
                <a:lnTo>
                  <a:pt x="356129" y="248211"/>
                </a:lnTo>
                <a:lnTo>
                  <a:pt x="355346" y="241427"/>
                </a:lnTo>
                <a:lnTo>
                  <a:pt x="351131" y="230445"/>
                </a:lnTo>
                <a:lnTo>
                  <a:pt x="345630" y="218630"/>
                </a:lnTo>
                <a:lnTo>
                  <a:pt x="339272" y="206815"/>
                </a:lnTo>
                <a:lnTo>
                  <a:pt x="332486" y="195834"/>
                </a:lnTo>
                <a:lnTo>
                  <a:pt x="322306" y="175313"/>
                </a:lnTo>
                <a:lnTo>
                  <a:pt x="300609" y="145669"/>
                </a:lnTo>
                <a:lnTo>
                  <a:pt x="293038" y="132814"/>
                </a:lnTo>
                <a:lnTo>
                  <a:pt x="264160" y="100203"/>
                </a:lnTo>
                <a:lnTo>
                  <a:pt x="229619" y="71377"/>
                </a:lnTo>
                <a:lnTo>
                  <a:pt x="204977" y="54610"/>
                </a:lnTo>
                <a:lnTo>
                  <a:pt x="200405" y="54610"/>
                </a:lnTo>
                <a:lnTo>
                  <a:pt x="195834" y="50037"/>
                </a:lnTo>
                <a:lnTo>
                  <a:pt x="191388" y="50037"/>
                </a:lnTo>
                <a:lnTo>
                  <a:pt x="185245" y="46682"/>
                </a:lnTo>
                <a:lnTo>
                  <a:pt x="174672" y="39876"/>
                </a:lnTo>
                <a:lnTo>
                  <a:pt x="168529" y="36449"/>
                </a:lnTo>
                <a:lnTo>
                  <a:pt x="154959" y="30376"/>
                </a:lnTo>
                <a:lnTo>
                  <a:pt x="141795" y="25590"/>
                </a:lnTo>
                <a:lnTo>
                  <a:pt x="118490" y="18161"/>
                </a:lnTo>
                <a:lnTo>
                  <a:pt x="111633" y="14876"/>
                </a:lnTo>
                <a:lnTo>
                  <a:pt x="104775" y="11985"/>
                </a:lnTo>
                <a:lnTo>
                  <a:pt x="97916" y="9927"/>
                </a:lnTo>
                <a:lnTo>
                  <a:pt x="91059" y="9143"/>
                </a:lnTo>
                <a:lnTo>
                  <a:pt x="86613" y="9143"/>
                </a:lnTo>
                <a:lnTo>
                  <a:pt x="77469" y="4572"/>
                </a:lnTo>
                <a:lnTo>
                  <a:pt x="68325" y="4572"/>
                </a:lnTo>
                <a:lnTo>
                  <a:pt x="58183" y="1928"/>
                </a:lnTo>
                <a:lnTo>
                  <a:pt x="48434" y="571"/>
                </a:lnTo>
                <a:lnTo>
                  <a:pt x="39518" y="71"/>
                </a:lnTo>
                <a:lnTo>
                  <a:pt x="31876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6236209" y="3386328"/>
            <a:ext cx="1536190" cy="1533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6428232" y="3575303"/>
            <a:ext cx="1153160" cy="1144270"/>
          </a:xfrm>
          <a:custGeom>
            <a:avLst/>
            <a:gdLst/>
            <a:ahLst/>
            <a:cxnLst/>
            <a:rect l="l" t="t" r="r" b="b"/>
            <a:pathLst>
              <a:path w="576579" h="572135">
                <a:moveTo>
                  <a:pt x="288035" y="0"/>
                </a:moveTo>
                <a:lnTo>
                  <a:pt x="241672" y="3667"/>
                </a:lnTo>
                <a:lnTo>
                  <a:pt x="197559" y="14300"/>
                </a:lnTo>
                <a:lnTo>
                  <a:pt x="156315" y="31341"/>
                </a:lnTo>
                <a:lnTo>
                  <a:pt x="118561" y="54234"/>
                </a:lnTo>
                <a:lnTo>
                  <a:pt x="84915" y="82422"/>
                </a:lnTo>
                <a:lnTo>
                  <a:pt x="55997" y="115351"/>
                </a:lnTo>
                <a:lnTo>
                  <a:pt x="32428" y="152463"/>
                </a:lnTo>
                <a:lnTo>
                  <a:pt x="14825" y="193202"/>
                </a:lnTo>
                <a:lnTo>
                  <a:pt x="3809" y="237012"/>
                </a:lnTo>
                <a:lnTo>
                  <a:pt x="0" y="283337"/>
                </a:lnTo>
                <a:lnTo>
                  <a:pt x="3656" y="331141"/>
                </a:lnTo>
                <a:lnTo>
                  <a:pt x="14257" y="376136"/>
                </a:lnTo>
                <a:lnTo>
                  <a:pt x="31248" y="417798"/>
                </a:lnTo>
                <a:lnTo>
                  <a:pt x="54075" y="455603"/>
                </a:lnTo>
                <a:lnTo>
                  <a:pt x="82184" y="489029"/>
                </a:lnTo>
                <a:lnTo>
                  <a:pt x="115022" y="517551"/>
                </a:lnTo>
                <a:lnTo>
                  <a:pt x="152034" y="540646"/>
                </a:lnTo>
                <a:lnTo>
                  <a:pt x="192666" y="557791"/>
                </a:lnTo>
                <a:lnTo>
                  <a:pt x="236364" y="568461"/>
                </a:lnTo>
                <a:lnTo>
                  <a:pt x="282574" y="572135"/>
                </a:lnTo>
                <a:lnTo>
                  <a:pt x="330270" y="569794"/>
                </a:lnTo>
                <a:lnTo>
                  <a:pt x="375192" y="559931"/>
                </a:lnTo>
                <a:lnTo>
                  <a:pt x="416851" y="543202"/>
                </a:lnTo>
                <a:lnTo>
                  <a:pt x="454758" y="520260"/>
                </a:lnTo>
                <a:lnTo>
                  <a:pt x="488426" y="491759"/>
                </a:lnTo>
                <a:lnTo>
                  <a:pt x="517365" y="458356"/>
                </a:lnTo>
                <a:lnTo>
                  <a:pt x="541088" y="420703"/>
                </a:lnTo>
                <a:lnTo>
                  <a:pt x="559105" y="379456"/>
                </a:lnTo>
                <a:lnTo>
                  <a:pt x="570929" y="335269"/>
                </a:lnTo>
                <a:lnTo>
                  <a:pt x="576071" y="288798"/>
                </a:lnTo>
                <a:lnTo>
                  <a:pt x="572262" y="242320"/>
                </a:lnTo>
                <a:lnTo>
                  <a:pt x="561246" y="198095"/>
                </a:lnTo>
                <a:lnTo>
                  <a:pt x="543643" y="156744"/>
                </a:lnTo>
                <a:lnTo>
                  <a:pt x="520074" y="118890"/>
                </a:lnTo>
                <a:lnTo>
                  <a:pt x="491156" y="85153"/>
                </a:lnTo>
                <a:lnTo>
                  <a:pt x="457510" y="56156"/>
                </a:lnTo>
                <a:lnTo>
                  <a:pt x="419756" y="32520"/>
                </a:lnTo>
                <a:lnTo>
                  <a:pt x="378512" y="14868"/>
                </a:lnTo>
                <a:lnTo>
                  <a:pt x="334399" y="3820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9781031" y="4166615"/>
            <a:ext cx="1438910" cy="1438910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391541" y="0"/>
                </a:moveTo>
                <a:lnTo>
                  <a:pt x="387777" y="52245"/>
                </a:lnTo>
                <a:lnTo>
                  <a:pt x="378753" y="101683"/>
                </a:lnTo>
                <a:lnTo>
                  <a:pt x="364706" y="148088"/>
                </a:lnTo>
                <a:lnTo>
                  <a:pt x="345873" y="191239"/>
                </a:lnTo>
                <a:lnTo>
                  <a:pt x="322489" y="230909"/>
                </a:lnTo>
                <a:lnTo>
                  <a:pt x="294792" y="266876"/>
                </a:lnTo>
                <a:lnTo>
                  <a:pt x="263017" y="298914"/>
                </a:lnTo>
                <a:lnTo>
                  <a:pt x="227403" y="326801"/>
                </a:lnTo>
                <a:lnTo>
                  <a:pt x="188184" y="350312"/>
                </a:lnTo>
                <a:lnTo>
                  <a:pt x="145598" y="369222"/>
                </a:lnTo>
                <a:lnTo>
                  <a:pt x="99880" y="383308"/>
                </a:lnTo>
                <a:lnTo>
                  <a:pt x="51269" y="392347"/>
                </a:lnTo>
                <a:lnTo>
                  <a:pt x="0" y="396113"/>
                </a:lnTo>
                <a:lnTo>
                  <a:pt x="314198" y="719328"/>
                </a:lnTo>
                <a:lnTo>
                  <a:pt x="318470" y="670792"/>
                </a:lnTo>
                <a:lnTo>
                  <a:pt x="327295" y="624793"/>
                </a:lnTo>
                <a:lnTo>
                  <a:pt x="340484" y="581501"/>
                </a:lnTo>
                <a:lnTo>
                  <a:pt x="357848" y="541085"/>
                </a:lnTo>
                <a:lnTo>
                  <a:pt x="379195" y="503714"/>
                </a:lnTo>
                <a:lnTo>
                  <a:pt x="404338" y="469557"/>
                </a:lnTo>
                <a:lnTo>
                  <a:pt x="433085" y="438785"/>
                </a:lnTo>
                <a:lnTo>
                  <a:pt x="465248" y="411565"/>
                </a:lnTo>
                <a:lnTo>
                  <a:pt x="500637" y="388069"/>
                </a:lnTo>
                <a:lnTo>
                  <a:pt x="539062" y="368465"/>
                </a:lnTo>
                <a:lnTo>
                  <a:pt x="580333" y="352923"/>
                </a:lnTo>
                <a:lnTo>
                  <a:pt x="624260" y="341611"/>
                </a:lnTo>
                <a:lnTo>
                  <a:pt x="670655" y="334700"/>
                </a:lnTo>
                <a:lnTo>
                  <a:pt x="719328" y="332359"/>
                </a:lnTo>
                <a:lnTo>
                  <a:pt x="39154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9"/>
          <p:cNvSpPr/>
          <p:nvPr/>
        </p:nvSpPr>
        <p:spPr>
          <a:xfrm>
            <a:off x="10408918" y="4831078"/>
            <a:ext cx="756920" cy="774700"/>
          </a:xfrm>
          <a:custGeom>
            <a:avLst/>
            <a:gdLst/>
            <a:ahLst/>
            <a:cxnLst/>
            <a:rect l="l" t="t" r="r" b="b"/>
            <a:pathLst>
              <a:path w="378460" h="387350">
                <a:moveTo>
                  <a:pt x="378078" y="0"/>
                </a:moveTo>
                <a:lnTo>
                  <a:pt x="346201" y="0"/>
                </a:lnTo>
                <a:lnTo>
                  <a:pt x="338560" y="71"/>
                </a:lnTo>
                <a:lnTo>
                  <a:pt x="329644" y="571"/>
                </a:lnTo>
                <a:lnTo>
                  <a:pt x="319895" y="1928"/>
                </a:lnTo>
                <a:lnTo>
                  <a:pt x="309752" y="4572"/>
                </a:lnTo>
                <a:lnTo>
                  <a:pt x="300609" y="4572"/>
                </a:lnTo>
                <a:lnTo>
                  <a:pt x="291464" y="9143"/>
                </a:lnTo>
                <a:lnTo>
                  <a:pt x="287019" y="9143"/>
                </a:lnTo>
                <a:lnTo>
                  <a:pt x="280162" y="9927"/>
                </a:lnTo>
                <a:lnTo>
                  <a:pt x="273303" y="11985"/>
                </a:lnTo>
                <a:lnTo>
                  <a:pt x="266445" y="14876"/>
                </a:lnTo>
                <a:lnTo>
                  <a:pt x="259587" y="18161"/>
                </a:lnTo>
                <a:lnTo>
                  <a:pt x="236283" y="25590"/>
                </a:lnTo>
                <a:lnTo>
                  <a:pt x="223119" y="30376"/>
                </a:lnTo>
                <a:lnTo>
                  <a:pt x="209549" y="36449"/>
                </a:lnTo>
                <a:lnTo>
                  <a:pt x="203406" y="39876"/>
                </a:lnTo>
                <a:lnTo>
                  <a:pt x="192833" y="46682"/>
                </a:lnTo>
                <a:lnTo>
                  <a:pt x="186689" y="50037"/>
                </a:lnTo>
                <a:lnTo>
                  <a:pt x="182244" y="50037"/>
                </a:lnTo>
                <a:lnTo>
                  <a:pt x="177673" y="54610"/>
                </a:lnTo>
                <a:lnTo>
                  <a:pt x="173100" y="54610"/>
                </a:lnTo>
                <a:lnTo>
                  <a:pt x="136651" y="80263"/>
                </a:lnTo>
                <a:lnTo>
                  <a:pt x="103705" y="110486"/>
                </a:lnTo>
                <a:lnTo>
                  <a:pt x="77469" y="145669"/>
                </a:lnTo>
                <a:lnTo>
                  <a:pt x="71397" y="151812"/>
                </a:lnTo>
                <a:lnTo>
                  <a:pt x="45592" y="195834"/>
                </a:lnTo>
                <a:lnTo>
                  <a:pt x="38806" y="206815"/>
                </a:lnTo>
                <a:lnTo>
                  <a:pt x="32448" y="218630"/>
                </a:lnTo>
                <a:lnTo>
                  <a:pt x="26947" y="230445"/>
                </a:lnTo>
                <a:lnTo>
                  <a:pt x="22732" y="241427"/>
                </a:lnTo>
                <a:lnTo>
                  <a:pt x="21949" y="248211"/>
                </a:lnTo>
                <a:lnTo>
                  <a:pt x="19891" y="255031"/>
                </a:lnTo>
                <a:lnTo>
                  <a:pt x="17000" y="261875"/>
                </a:lnTo>
                <a:lnTo>
                  <a:pt x="13715" y="268732"/>
                </a:lnTo>
                <a:lnTo>
                  <a:pt x="13715" y="282321"/>
                </a:lnTo>
                <a:lnTo>
                  <a:pt x="4643" y="320218"/>
                </a:lnTo>
                <a:lnTo>
                  <a:pt x="4572" y="327914"/>
                </a:lnTo>
                <a:lnTo>
                  <a:pt x="1928" y="337341"/>
                </a:lnTo>
                <a:lnTo>
                  <a:pt x="571" y="345519"/>
                </a:lnTo>
                <a:lnTo>
                  <a:pt x="71" y="352863"/>
                </a:lnTo>
                <a:lnTo>
                  <a:pt x="0" y="387096"/>
                </a:lnTo>
                <a:lnTo>
                  <a:pt x="71" y="385383"/>
                </a:lnTo>
                <a:lnTo>
                  <a:pt x="571" y="380253"/>
                </a:lnTo>
                <a:lnTo>
                  <a:pt x="1928" y="371719"/>
                </a:lnTo>
                <a:lnTo>
                  <a:pt x="4572" y="359791"/>
                </a:lnTo>
                <a:lnTo>
                  <a:pt x="4643" y="352863"/>
                </a:lnTo>
                <a:lnTo>
                  <a:pt x="5143" y="345519"/>
                </a:lnTo>
                <a:lnTo>
                  <a:pt x="6500" y="337341"/>
                </a:lnTo>
                <a:lnTo>
                  <a:pt x="9143" y="327914"/>
                </a:lnTo>
                <a:lnTo>
                  <a:pt x="9944" y="320218"/>
                </a:lnTo>
                <a:lnTo>
                  <a:pt x="11985" y="311404"/>
                </a:lnTo>
                <a:lnTo>
                  <a:pt x="14876" y="301660"/>
                </a:lnTo>
                <a:lnTo>
                  <a:pt x="18161" y="291465"/>
                </a:lnTo>
                <a:lnTo>
                  <a:pt x="18161" y="282321"/>
                </a:lnTo>
                <a:lnTo>
                  <a:pt x="22732" y="277749"/>
                </a:lnTo>
                <a:lnTo>
                  <a:pt x="22732" y="268732"/>
                </a:lnTo>
                <a:lnTo>
                  <a:pt x="27304" y="259587"/>
                </a:lnTo>
                <a:lnTo>
                  <a:pt x="31861" y="255031"/>
                </a:lnTo>
                <a:lnTo>
                  <a:pt x="31876" y="245872"/>
                </a:lnTo>
                <a:lnTo>
                  <a:pt x="36089" y="234946"/>
                </a:lnTo>
                <a:lnTo>
                  <a:pt x="41576" y="223139"/>
                </a:lnTo>
                <a:lnTo>
                  <a:pt x="47896" y="211331"/>
                </a:lnTo>
                <a:lnTo>
                  <a:pt x="54610" y="200406"/>
                </a:lnTo>
                <a:lnTo>
                  <a:pt x="58039" y="193619"/>
                </a:lnTo>
                <a:lnTo>
                  <a:pt x="61468" y="187261"/>
                </a:lnTo>
                <a:lnTo>
                  <a:pt x="64897" y="181760"/>
                </a:lnTo>
                <a:lnTo>
                  <a:pt x="68325" y="177546"/>
                </a:lnTo>
                <a:lnTo>
                  <a:pt x="72467" y="170832"/>
                </a:lnTo>
                <a:lnTo>
                  <a:pt x="77454" y="164512"/>
                </a:lnTo>
                <a:lnTo>
                  <a:pt x="82417" y="159025"/>
                </a:lnTo>
                <a:lnTo>
                  <a:pt x="86487" y="154812"/>
                </a:lnTo>
                <a:lnTo>
                  <a:pt x="94128" y="141958"/>
                </a:lnTo>
                <a:lnTo>
                  <a:pt x="122936" y="109347"/>
                </a:lnTo>
                <a:lnTo>
                  <a:pt x="168528" y="72898"/>
                </a:lnTo>
                <a:lnTo>
                  <a:pt x="182244" y="68326"/>
                </a:lnTo>
                <a:lnTo>
                  <a:pt x="182244" y="63754"/>
                </a:lnTo>
                <a:lnTo>
                  <a:pt x="186689" y="59182"/>
                </a:lnTo>
                <a:lnTo>
                  <a:pt x="191262" y="59182"/>
                </a:lnTo>
                <a:lnTo>
                  <a:pt x="198048" y="55754"/>
                </a:lnTo>
                <a:lnTo>
                  <a:pt x="204406" y="52339"/>
                </a:lnTo>
                <a:lnTo>
                  <a:pt x="209907" y="48948"/>
                </a:lnTo>
                <a:lnTo>
                  <a:pt x="214122" y="45593"/>
                </a:lnTo>
                <a:lnTo>
                  <a:pt x="227691" y="41449"/>
                </a:lnTo>
                <a:lnTo>
                  <a:pt x="240855" y="36449"/>
                </a:lnTo>
                <a:lnTo>
                  <a:pt x="253162" y="31448"/>
                </a:lnTo>
                <a:lnTo>
                  <a:pt x="264160" y="27305"/>
                </a:lnTo>
                <a:lnTo>
                  <a:pt x="273303" y="22733"/>
                </a:lnTo>
                <a:lnTo>
                  <a:pt x="277875" y="18161"/>
                </a:lnTo>
                <a:lnTo>
                  <a:pt x="296037" y="18161"/>
                </a:lnTo>
                <a:lnTo>
                  <a:pt x="300609" y="13716"/>
                </a:lnTo>
                <a:lnTo>
                  <a:pt x="309752" y="13716"/>
                </a:lnTo>
                <a:lnTo>
                  <a:pt x="319966" y="11001"/>
                </a:lnTo>
                <a:lnTo>
                  <a:pt x="340488" y="7286"/>
                </a:lnTo>
                <a:lnTo>
                  <a:pt x="350774" y="4572"/>
                </a:lnTo>
                <a:lnTo>
                  <a:pt x="357558" y="3857"/>
                </a:lnTo>
                <a:lnTo>
                  <a:pt x="371222" y="714"/>
                </a:lnTo>
                <a:lnTo>
                  <a:pt x="378078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10515600" y="3386328"/>
            <a:ext cx="1536192" cy="1533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21"/>
          <p:cNvSpPr/>
          <p:nvPr/>
        </p:nvSpPr>
        <p:spPr>
          <a:xfrm>
            <a:off x="10707622" y="3575303"/>
            <a:ext cx="1153160" cy="1144270"/>
          </a:xfrm>
          <a:custGeom>
            <a:avLst/>
            <a:gdLst/>
            <a:ahLst/>
            <a:cxnLst/>
            <a:rect l="l" t="t" r="r" b="b"/>
            <a:pathLst>
              <a:path w="576579" h="572135">
                <a:moveTo>
                  <a:pt x="288036" y="0"/>
                </a:moveTo>
                <a:lnTo>
                  <a:pt x="241672" y="3820"/>
                </a:lnTo>
                <a:lnTo>
                  <a:pt x="197559" y="14868"/>
                </a:lnTo>
                <a:lnTo>
                  <a:pt x="156315" y="32520"/>
                </a:lnTo>
                <a:lnTo>
                  <a:pt x="118561" y="56156"/>
                </a:lnTo>
                <a:lnTo>
                  <a:pt x="84915" y="85153"/>
                </a:lnTo>
                <a:lnTo>
                  <a:pt x="55997" y="118890"/>
                </a:lnTo>
                <a:lnTo>
                  <a:pt x="32428" y="156744"/>
                </a:lnTo>
                <a:lnTo>
                  <a:pt x="14825" y="198095"/>
                </a:lnTo>
                <a:lnTo>
                  <a:pt x="3809" y="242320"/>
                </a:lnTo>
                <a:lnTo>
                  <a:pt x="0" y="288798"/>
                </a:lnTo>
                <a:lnTo>
                  <a:pt x="5142" y="335269"/>
                </a:lnTo>
                <a:lnTo>
                  <a:pt x="16966" y="379456"/>
                </a:lnTo>
                <a:lnTo>
                  <a:pt x="34983" y="420703"/>
                </a:lnTo>
                <a:lnTo>
                  <a:pt x="58706" y="458356"/>
                </a:lnTo>
                <a:lnTo>
                  <a:pt x="87645" y="491759"/>
                </a:lnTo>
                <a:lnTo>
                  <a:pt x="121313" y="520260"/>
                </a:lnTo>
                <a:lnTo>
                  <a:pt x="159220" y="543202"/>
                </a:lnTo>
                <a:lnTo>
                  <a:pt x="200879" y="559931"/>
                </a:lnTo>
                <a:lnTo>
                  <a:pt x="245801" y="569794"/>
                </a:lnTo>
                <a:lnTo>
                  <a:pt x="293497" y="572135"/>
                </a:lnTo>
                <a:lnTo>
                  <a:pt x="339707" y="568461"/>
                </a:lnTo>
                <a:lnTo>
                  <a:pt x="383405" y="557791"/>
                </a:lnTo>
                <a:lnTo>
                  <a:pt x="424037" y="540646"/>
                </a:lnTo>
                <a:lnTo>
                  <a:pt x="461049" y="517551"/>
                </a:lnTo>
                <a:lnTo>
                  <a:pt x="493887" y="489029"/>
                </a:lnTo>
                <a:lnTo>
                  <a:pt x="521996" y="455603"/>
                </a:lnTo>
                <a:lnTo>
                  <a:pt x="544823" y="417798"/>
                </a:lnTo>
                <a:lnTo>
                  <a:pt x="561814" y="376136"/>
                </a:lnTo>
                <a:lnTo>
                  <a:pt x="572415" y="331141"/>
                </a:lnTo>
                <a:lnTo>
                  <a:pt x="576072" y="283337"/>
                </a:lnTo>
                <a:lnTo>
                  <a:pt x="572262" y="237012"/>
                </a:lnTo>
                <a:lnTo>
                  <a:pt x="561246" y="193202"/>
                </a:lnTo>
                <a:lnTo>
                  <a:pt x="543643" y="152463"/>
                </a:lnTo>
                <a:lnTo>
                  <a:pt x="520074" y="115351"/>
                </a:lnTo>
                <a:lnTo>
                  <a:pt x="491156" y="82422"/>
                </a:lnTo>
                <a:lnTo>
                  <a:pt x="457510" y="54234"/>
                </a:lnTo>
                <a:lnTo>
                  <a:pt x="419756" y="31341"/>
                </a:lnTo>
                <a:lnTo>
                  <a:pt x="378512" y="14300"/>
                </a:lnTo>
                <a:lnTo>
                  <a:pt x="334399" y="3667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6848346" y="3790189"/>
            <a:ext cx="458978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  <a:tabLst>
                <a:tab pos="4305300" algn="l"/>
              </a:tabLst>
            </a:pPr>
            <a:r>
              <a:rPr sz="4000" b="1" dirty="0">
                <a:solidFill>
                  <a:srgbClr val="095A82"/>
                </a:solidFill>
                <a:cs typeface="Calibri"/>
              </a:rPr>
              <a:t>1	</a:t>
            </a:r>
            <a:r>
              <a:rPr sz="4000" b="1" dirty="0">
                <a:solidFill>
                  <a:srgbClr val="0D80B8"/>
                </a:solidFill>
                <a:cs typeface="Calibri"/>
              </a:rPr>
              <a:t>2</a:t>
            </a:r>
            <a:endParaRPr sz="4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23"/>
          <p:cNvSpPr/>
          <p:nvPr/>
        </p:nvSpPr>
        <p:spPr>
          <a:xfrm>
            <a:off x="7735822" y="4754879"/>
            <a:ext cx="2816860" cy="2810510"/>
          </a:xfrm>
          <a:custGeom>
            <a:avLst/>
            <a:gdLst/>
            <a:ahLst/>
            <a:cxnLst/>
            <a:rect l="l" t="t" r="r" b="b"/>
            <a:pathLst>
              <a:path w="1408429" h="1405254">
                <a:moveTo>
                  <a:pt x="704088" y="0"/>
                </a:moveTo>
                <a:lnTo>
                  <a:pt x="655879" y="1620"/>
                </a:lnTo>
                <a:lnTo>
                  <a:pt x="608543" y="6414"/>
                </a:lnTo>
                <a:lnTo>
                  <a:pt x="562184" y="14274"/>
                </a:lnTo>
                <a:lnTo>
                  <a:pt x="516907" y="25098"/>
                </a:lnTo>
                <a:lnTo>
                  <a:pt x="472817" y="38780"/>
                </a:lnTo>
                <a:lnTo>
                  <a:pt x="430018" y="55215"/>
                </a:lnTo>
                <a:lnTo>
                  <a:pt x="388615" y="74299"/>
                </a:lnTo>
                <a:lnTo>
                  <a:pt x="348713" y="95927"/>
                </a:lnTo>
                <a:lnTo>
                  <a:pt x="310418" y="119994"/>
                </a:lnTo>
                <a:lnTo>
                  <a:pt x="273833" y="146397"/>
                </a:lnTo>
                <a:lnTo>
                  <a:pt x="239064" y="175029"/>
                </a:lnTo>
                <a:lnTo>
                  <a:pt x="206216" y="205787"/>
                </a:lnTo>
                <a:lnTo>
                  <a:pt x="175393" y="238566"/>
                </a:lnTo>
                <a:lnTo>
                  <a:pt x="146700" y="273261"/>
                </a:lnTo>
                <a:lnTo>
                  <a:pt x="120242" y="309767"/>
                </a:lnTo>
                <a:lnTo>
                  <a:pt x="96124" y="347980"/>
                </a:lnTo>
                <a:lnTo>
                  <a:pt x="74451" y="387794"/>
                </a:lnTo>
                <a:lnTo>
                  <a:pt x="55328" y="429107"/>
                </a:lnTo>
                <a:lnTo>
                  <a:pt x="38859" y="471812"/>
                </a:lnTo>
                <a:lnTo>
                  <a:pt x="25149" y="515805"/>
                </a:lnTo>
                <a:lnTo>
                  <a:pt x="14303" y="560981"/>
                </a:lnTo>
                <a:lnTo>
                  <a:pt x="6427" y="607236"/>
                </a:lnTo>
                <a:lnTo>
                  <a:pt x="1624" y="654465"/>
                </a:lnTo>
                <a:lnTo>
                  <a:pt x="0" y="702564"/>
                </a:lnTo>
                <a:lnTo>
                  <a:pt x="1624" y="750662"/>
                </a:lnTo>
                <a:lnTo>
                  <a:pt x="6427" y="797891"/>
                </a:lnTo>
                <a:lnTo>
                  <a:pt x="14303" y="844146"/>
                </a:lnTo>
                <a:lnTo>
                  <a:pt x="25149" y="889322"/>
                </a:lnTo>
                <a:lnTo>
                  <a:pt x="38859" y="933315"/>
                </a:lnTo>
                <a:lnTo>
                  <a:pt x="55328" y="976020"/>
                </a:lnTo>
                <a:lnTo>
                  <a:pt x="74451" y="1017333"/>
                </a:lnTo>
                <a:lnTo>
                  <a:pt x="96124" y="1057148"/>
                </a:lnTo>
                <a:lnTo>
                  <a:pt x="120242" y="1095360"/>
                </a:lnTo>
                <a:lnTo>
                  <a:pt x="146700" y="1131866"/>
                </a:lnTo>
                <a:lnTo>
                  <a:pt x="175393" y="1166561"/>
                </a:lnTo>
                <a:lnTo>
                  <a:pt x="206216" y="1199340"/>
                </a:lnTo>
                <a:lnTo>
                  <a:pt x="239064" y="1230098"/>
                </a:lnTo>
                <a:lnTo>
                  <a:pt x="273833" y="1258730"/>
                </a:lnTo>
                <a:lnTo>
                  <a:pt x="310418" y="1285133"/>
                </a:lnTo>
                <a:lnTo>
                  <a:pt x="348713" y="1309200"/>
                </a:lnTo>
                <a:lnTo>
                  <a:pt x="388615" y="1330828"/>
                </a:lnTo>
                <a:lnTo>
                  <a:pt x="430018" y="1349912"/>
                </a:lnTo>
                <a:lnTo>
                  <a:pt x="472817" y="1366347"/>
                </a:lnTo>
                <a:lnTo>
                  <a:pt x="516907" y="1380029"/>
                </a:lnTo>
                <a:lnTo>
                  <a:pt x="562184" y="1390853"/>
                </a:lnTo>
                <a:lnTo>
                  <a:pt x="608543" y="1398713"/>
                </a:lnTo>
                <a:lnTo>
                  <a:pt x="655879" y="1403507"/>
                </a:lnTo>
                <a:lnTo>
                  <a:pt x="704088" y="1405128"/>
                </a:lnTo>
                <a:lnTo>
                  <a:pt x="752296" y="1403507"/>
                </a:lnTo>
                <a:lnTo>
                  <a:pt x="799632" y="1398713"/>
                </a:lnTo>
                <a:lnTo>
                  <a:pt x="845991" y="1390853"/>
                </a:lnTo>
                <a:lnTo>
                  <a:pt x="891268" y="1380029"/>
                </a:lnTo>
                <a:lnTo>
                  <a:pt x="935358" y="1366347"/>
                </a:lnTo>
                <a:lnTo>
                  <a:pt x="978157" y="1349912"/>
                </a:lnTo>
                <a:lnTo>
                  <a:pt x="1019560" y="1330828"/>
                </a:lnTo>
                <a:lnTo>
                  <a:pt x="1059462" y="1309200"/>
                </a:lnTo>
                <a:lnTo>
                  <a:pt x="1097757" y="1285133"/>
                </a:lnTo>
                <a:lnTo>
                  <a:pt x="1134342" y="1258730"/>
                </a:lnTo>
                <a:lnTo>
                  <a:pt x="1169111" y="1230098"/>
                </a:lnTo>
                <a:lnTo>
                  <a:pt x="1201959" y="1199340"/>
                </a:lnTo>
                <a:lnTo>
                  <a:pt x="1232782" y="1166561"/>
                </a:lnTo>
                <a:lnTo>
                  <a:pt x="1261475" y="1131866"/>
                </a:lnTo>
                <a:lnTo>
                  <a:pt x="1287933" y="1095360"/>
                </a:lnTo>
                <a:lnTo>
                  <a:pt x="1312051" y="1057148"/>
                </a:lnTo>
                <a:lnTo>
                  <a:pt x="1333724" y="1017333"/>
                </a:lnTo>
                <a:lnTo>
                  <a:pt x="1352847" y="976020"/>
                </a:lnTo>
                <a:lnTo>
                  <a:pt x="1369316" y="933315"/>
                </a:lnTo>
                <a:lnTo>
                  <a:pt x="1383026" y="889322"/>
                </a:lnTo>
                <a:lnTo>
                  <a:pt x="1393872" y="844146"/>
                </a:lnTo>
                <a:lnTo>
                  <a:pt x="1401748" y="797891"/>
                </a:lnTo>
                <a:lnTo>
                  <a:pt x="1406551" y="750662"/>
                </a:lnTo>
                <a:lnTo>
                  <a:pt x="1408176" y="702564"/>
                </a:lnTo>
                <a:lnTo>
                  <a:pt x="1406551" y="654465"/>
                </a:lnTo>
                <a:lnTo>
                  <a:pt x="1401748" y="607236"/>
                </a:lnTo>
                <a:lnTo>
                  <a:pt x="1393872" y="560981"/>
                </a:lnTo>
                <a:lnTo>
                  <a:pt x="1383026" y="515805"/>
                </a:lnTo>
                <a:lnTo>
                  <a:pt x="1369316" y="471812"/>
                </a:lnTo>
                <a:lnTo>
                  <a:pt x="1352847" y="429107"/>
                </a:lnTo>
                <a:lnTo>
                  <a:pt x="1333724" y="387794"/>
                </a:lnTo>
                <a:lnTo>
                  <a:pt x="1312051" y="347980"/>
                </a:lnTo>
                <a:lnTo>
                  <a:pt x="1287933" y="309767"/>
                </a:lnTo>
                <a:lnTo>
                  <a:pt x="1261475" y="273261"/>
                </a:lnTo>
                <a:lnTo>
                  <a:pt x="1232782" y="238566"/>
                </a:lnTo>
                <a:lnTo>
                  <a:pt x="1201959" y="205787"/>
                </a:lnTo>
                <a:lnTo>
                  <a:pt x="1169111" y="175029"/>
                </a:lnTo>
                <a:lnTo>
                  <a:pt x="1134342" y="146397"/>
                </a:lnTo>
                <a:lnTo>
                  <a:pt x="1097757" y="119994"/>
                </a:lnTo>
                <a:lnTo>
                  <a:pt x="1059462" y="95927"/>
                </a:lnTo>
                <a:lnTo>
                  <a:pt x="1019560" y="74299"/>
                </a:lnTo>
                <a:lnTo>
                  <a:pt x="978157" y="55215"/>
                </a:lnTo>
                <a:lnTo>
                  <a:pt x="935358" y="38780"/>
                </a:lnTo>
                <a:lnTo>
                  <a:pt x="891268" y="25098"/>
                </a:lnTo>
                <a:lnTo>
                  <a:pt x="845991" y="14274"/>
                </a:lnTo>
                <a:lnTo>
                  <a:pt x="799632" y="6414"/>
                </a:lnTo>
                <a:lnTo>
                  <a:pt x="752296" y="1620"/>
                </a:lnTo>
                <a:lnTo>
                  <a:pt x="70408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24"/>
          <p:cNvSpPr/>
          <p:nvPr/>
        </p:nvSpPr>
        <p:spPr>
          <a:xfrm>
            <a:off x="7933943" y="4949977"/>
            <a:ext cx="2410942" cy="2392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25"/>
          <p:cNvSpPr/>
          <p:nvPr/>
        </p:nvSpPr>
        <p:spPr>
          <a:xfrm>
            <a:off x="8086342" y="5102352"/>
            <a:ext cx="2115820" cy="2095500"/>
          </a:xfrm>
          <a:custGeom>
            <a:avLst/>
            <a:gdLst/>
            <a:ahLst/>
            <a:cxnLst/>
            <a:rect l="l" t="t" r="r" b="b"/>
            <a:pathLst>
              <a:path w="1057910" h="1047750">
                <a:moveTo>
                  <a:pt x="528827" y="0"/>
                </a:moveTo>
                <a:lnTo>
                  <a:pt x="481103" y="2185"/>
                </a:lnTo>
                <a:lnTo>
                  <a:pt x="434496" y="8610"/>
                </a:lnTo>
                <a:lnTo>
                  <a:pt x="389202" y="19081"/>
                </a:lnTo>
                <a:lnTo>
                  <a:pt x="345414" y="33402"/>
                </a:lnTo>
                <a:lnTo>
                  <a:pt x="303330" y="51378"/>
                </a:lnTo>
                <a:lnTo>
                  <a:pt x="263144" y="72813"/>
                </a:lnTo>
                <a:lnTo>
                  <a:pt x="225050" y="97512"/>
                </a:lnTo>
                <a:lnTo>
                  <a:pt x="189245" y="125281"/>
                </a:lnTo>
                <a:lnTo>
                  <a:pt x="155924" y="155924"/>
                </a:lnTo>
                <a:lnTo>
                  <a:pt x="125281" y="189245"/>
                </a:lnTo>
                <a:lnTo>
                  <a:pt x="97512" y="225050"/>
                </a:lnTo>
                <a:lnTo>
                  <a:pt x="72813" y="263144"/>
                </a:lnTo>
                <a:lnTo>
                  <a:pt x="51378" y="303330"/>
                </a:lnTo>
                <a:lnTo>
                  <a:pt x="33402" y="345414"/>
                </a:lnTo>
                <a:lnTo>
                  <a:pt x="19081" y="389202"/>
                </a:lnTo>
                <a:lnTo>
                  <a:pt x="8610" y="434496"/>
                </a:lnTo>
                <a:lnTo>
                  <a:pt x="2185" y="481103"/>
                </a:lnTo>
                <a:lnTo>
                  <a:pt x="0" y="528828"/>
                </a:lnTo>
                <a:lnTo>
                  <a:pt x="3678" y="576550"/>
                </a:lnTo>
                <a:lnTo>
                  <a:pt x="11267" y="623145"/>
                </a:lnTo>
                <a:lnTo>
                  <a:pt x="22611" y="668407"/>
                </a:lnTo>
                <a:lnTo>
                  <a:pt x="37558" y="712130"/>
                </a:lnTo>
                <a:lnTo>
                  <a:pt x="55954" y="754110"/>
                </a:lnTo>
                <a:lnTo>
                  <a:pt x="77644" y="794140"/>
                </a:lnTo>
                <a:lnTo>
                  <a:pt x="102474" y="832015"/>
                </a:lnTo>
                <a:lnTo>
                  <a:pt x="130291" y="867529"/>
                </a:lnTo>
                <a:lnTo>
                  <a:pt x="160940" y="900477"/>
                </a:lnTo>
                <a:lnTo>
                  <a:pt x="194269" y="930654"/>
                </a:lnTo>
                <a:lnTo>
                  <a:pt x="230122" y="957853"/>
                </a:lnTo>
                <a:lnTo>
                  <a:pt x="268346" y="981869"/>
                </a:lnTo>
                <a:lnTo>
                  <a:pt x="308787" y="1002498"/>
                </a:lnTo>
                <a:lnTo>
                  <a:pt x="351291" y="1019532"/>
                </a:lnTo>
                <a:lnTo>
                  <a:pt x="395704" y="1032768"/>
                </a:lnTo>
                <a:lnTo>
                  <a:pt x="441873" y="1041998"/>
                </a:lnTo>
                <a:lnTo>
                  <a:pt x="489643" y="1047018"/>
                </a:lnTo>
                <a:lnTo>
                  <a:pt x="538861" y="1047623"/>
                </a:lnTo>
                <a:lnTo>
                  <a:pt x="586495" y="1045525"/>
                </a:lnTo>
                <a:lnTo>
                  <a:pt x="632848" y="1039342"/>
                </a:lnTo>
                <a:lnTo>
                  <a:pt x="677743" y="1029237"/>
                </a:lnTo>
                <a:lnTo>
                  <a:pt x="721007" y="1015376"/>
                </a:lnTo>
                <a:lnTo>
                  <a:pt x="762466" y="997922"/>
                </a:lnTo>
                <a:lnTo>
                  <a:pt x="801943" y="977039"/>
                </a:lnTo>
                <a:lnTo>
                  <a:pt x="839266" y="952891"/>
                </a:lnTo>
                <a:lnTo>
                  <a:pt x="874259" y="925644"/>
                </a:lnTo>
                <a:lnTo>
                  <a:pt x="906748" y="895461"/>
                </a:lnTo>
                <a:lnTo>
                  <a:pt x="936558" y="862506"/>
                </a:lnTo>
                <a:lnTo>
                  <a:pt x="963514" y="826943"/>
                </a:lnTo>
                <a:lnTo>
                  <a:pt x="987443" y="788938"/>
                </a:lnTo>
                <a:lnTo>
                  <a:pt x="1008170" y="748653"/>
                </a:lnTo>
                <a:lnTo>
                  <a:pt x="1025519" y="706254"/>
                </a:lnTo>
                <a:lnTo>
                  <a:pt x="1039317" y="661904"/>
                </a:lnTo>
                <a:lnTo>
                  <a:pt x="1049389" y="615768"/>
                </a:lnTo>
                <a:lnTo>
                  <a:pt x="1055560" y="568010"/>
                </a:lnTo>
                <a:lnTo>
                  <a:pt x="1057655" y="518794"/>
                </a:lnTo>
                <a:lnTo>
                  <a:pt x="1055470" y="471160"/>
                </a:lnTo>
                <a:lnTo>
                  <a:pt x="1049045" y="424807"/>
                </a:lnTo>
                <a:lnTo>
                  <a:pt x="1038574" y="379912"/>
                </a:lnTo>
                <a:lnTo>
                  <a:pt x="1024253" y="336648"/>
                </a:lnTo>
                <a:lnTo>
                  <a:pt x="1006277" y="295189"/>
                </a:lnTo>
                <a:lnTo>
                  <a:pt x="984842" y="255712"/>
                </a:lnTo>
                <a:lnTo>
                  <a:pt x="960143" y="218389"/>
                </a:lnTo>
                <a:lnTo>
                  <a:pt x="932374" y="183396"/>
                </a:lnTo>
                <a:lnTo>
                  <a:pt x="901731" y="150907"/>
                </a:lnTo>
                <a:lnTo>
                  <a:pt x="868410" y="121097"/>
                </a:lnTo>
                <a:lnTo>
                  <a:pt x="832605" y="94141"/>
                </a:lnTo>
                <a:lnTo>
                  <a:pt x="794512" y="70212"/>
                </a:lnTo>
                <a:lnTo>
                  <a:pt x="754325" y="49485"/>
                </a:lnTo>
                <a:lnTo>
                  <a:pt x="712241" y="32136"/>
                </a:lnTo>
                <a:lnTo>
                  <a:pt x="668453" y="18338"/>
                </a:lnTo>
                <a:lnTo>
                  <a:pt x="623159" y="8266"/>
                </a:lnTo>
                <a:lnTo>
                  <a:pt x="576552" y="2095"/>
                </a:lnTo>
                <a:lnTo>
                  <a:pt x="528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26"/>
          <p:cNvSpPr/>
          <p:nvPr/>
        </p:nvSpPr>
        <p:spPr>
          <a:xfrm>
            <a:off x="8793480" y="580339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28448" y="92329"/>
                </a:moveTo>
                <a:lnTo>
                  <a:pt x="28448" y="95885"/>
                </a:lnTo>
                <a:lnTo>
                  <a:pt x="24892" y="95885"/>
                </a:lnTo>
                <a:lnTo>
                  <a:pt x="15001" y="118367"/>
                </a:lnTo>
                <a:lnTo>
                  <a:pt x="7112" y="142494"/>
                </a:lnTo>
                <a:lnTo>
                  <a:pt x="1889" y="167286"/>
                </a:lnTo>
                <a:lnTo>
                  <a:pt x="0" y="191770"/>
                </a:lnTo>
                <a:lnTo>
                  <a:pt x="5031" y="236140"/>
                </a:lnTo>
                <a:lnTo>
                  <a:pt x="19379" y="277091"/>
                </a:lnTo>
                <a:lnTo>
                  <a:pt x="41927" y="313381"/>
                </a:lnTo>
                <a:lnTo>
                  <a:pt x="71558" y="343768"/>
                </a:lnTo>
                <a:lnTo>
                  <a:pt x="107153" y="367011"/>
                </a:lnTo>
                <a:lnTo>
                  <a:pt x="147596" y="381867"/>
                </a:lnTo>
                <a:lnTo>
                  <a:pt x="191770" y="387096"/>
                </a:lnTo>
                <a:lnTo>
                  <a:pt x="236140" y="381867"/>
                </a:lnTo>
                <a:lnTo>
                  <a:pt x="277091" y="367011"/>
                </a:lnTo>
                <a:lnTo>
                  <a:pt x="301253" y="351536"/>
                </a:lnTo>
                <a:lnTo>
                  <a:pt x="191770" y="351536"/>
                </a:lnTo>
                <a:lnTo>
                  <a:pt x="142800" y="343442"/>
                </a:lnTo>
                <a:lnTo>
                  <a:pt x="99970" y="320864"/>
                </a:lnTo>
                <a:lnTo>
                  <a:pt x="66003" y="286357"/>
                </a:lnTo>
                <a:lnTo>
                  <a:pt x="43625" y="242474"/>
                </a:lnTo>
                <a:lnTo>
                  <a:pt x="35560" y="191770"/>
                </a:lnTo>
                <a:lnTo>
                  <a:pt x="36280" y="173176"/>
                </a:lnTo>
                <a:lnTo>
                  <a:pt x="38655" y="154940"/>
                </a:lnTo>
                <a:lnTo>
                  <a:pt x="43007" y="137370"/>
                </a:lnTo>
                <a:lnTo>
                  <a:pt x="49657" y="120777"/>
                </a:lnTo>
                <a:lnTo>
                  <a:pt x="53212" y="117221"/>
                </a:lnTo>
                <a:lnTo>
                  <a:pt x="53212" y="113665"/>
                </a:lnTo>
                <a:lnTo>
                  <a:pt x="32004" y="95885"/>
                </a:lnTo>
                <a:lnTo>
                  <a:pt x="28448" y="92329"/>
                </a:lnTo>
                <a:close/>
              </a:path>
              <a:path w="387350" h="387350">
                <a:moveTo>
                  <a:pt x="303132" y="35560"/>
                </a:moveTo>
                <a:lnTo>
                  <a:pt x="191770" y="35560"/>
                </a:lnTo>
                <a:lnTo>
                  <a:pt x="242474" y="43625"/>
                </a:lnTo>
                <a:lnTo>
                  <a:pt x="286357" y="66003"/>
                </a:lnTo>
                <a:lnTo>
                  <a:pt x="320864" y="99970"/>
                </a:lnTo>
                <a:lnTo>
                  <a:pt x="343442" y="142800"/>
                </a:lnTo>
                <a:lnTo>
                  <a:pt x="351536" y="191770"/>
                </a:lnTo>
                <a:lnTo>
                  <a:pt x="343442" y="242474"/>
                </a:lnTo>
                <a:lnTo>
                  <a:pt x="320864" y="286357"/>
                </a:lnTo>
                <a:lnTo>
                  <a:pt x="286357" y="320864"/>
                </a:lnTo>
                <a:lnTo>
                  <a:pt x="242474" y="343442"/>
                </a:lnTo>
                <a:lnTo>
                  <a:pt x="191770" y="351536"/>
                </a:lnTo>
                <a:lnTo>
                  <a:pt x="301253" y="351536"/>
                </a:lnTo>
                <a:lnTo>
                  <a:pt x="343768" y="313381"/>
                </a:lnTo>
                <a:lnTo>
                  <a:pt x="367011" y="277091"/>
                </a:lnTo>
                <a:lnTo>
                  <a:pt x="381867" y="236140"/>
                </a:lnTo>
                <a:lnTo>
                  <a:pt x="387096" y="191770"/>
                </a:lnTo>
                <a:lnTo>
                  <a:pt x="381867" y="147596"/>
                </a:lnTo>
                <a:lnTo>
                  <a:pt x="367011" y="107153"/>
                </a:lnTo>
                <a:lnTo>
                  <a:pt x="343768" y="71558"/>
                </a:lnTo>
                <a:lnTo>
                  <a:pt x="313381" y="41927"/>
                </a:lnTo>
                <a:lnTo>
                  <a:pt x="303132" y="35560"/>
                </a:lnTo>
                <a:close/>
              </a:path>
              <a:path w="387350" h="387350">
                <a:moveTo>
                  <a:pt x="191770" y="0"/>
                </a:moveTo>
                <a:lnTo>
                  <a:pt x="164675" y="2000"/>
                </a:lnTo>
                <a:lnTo>
                  <a:pt x="137604" y="8000"/>
                </a:lnTo>
                <a:lnTo>
                  <a:pt x="111867" y="18002"/>
                </a:lnTo>
                <a:lnTo>
                  <a:pt x="88773" y="32004"/>
                </a:lnTo>
                <a:lnTo>
                  <a:pt x="85217" y="32004"/>
                </a:lnTo>
                <a:lnTo>
                  <a:pt x="88773" y="35560"/>
                </a:lnTo>
                <a:lnTo>
                  <a:pt x="106552" y="56768"/>
                </a:lnTo>
                <a:lnTo>
                  <a:pt x="113664" y="56768"/>
                </a:lnTo>
                <a:lnTo>
                  <a:pt x="132369" y="47507"/>
                </a:lnTo>
                <a:lnTo>
                  <a:pt x="151384" y="40878"/>
                </a:lnTo>
                <a:lnTo>
                  <a:pt x="171065" y="36891"/>
                </a:lnTo>
                <a:lnTo>
                  <a:pt x="191770" y="35560"/>
                </a:lnTo>
                <a:lnTo>
                  <a:pt x="303132" y="35560"/>
                </a:lnTo>
                <a:lnTo>
                  <a:pt x="277091" y="19379"/>
                </a:lnTo>
                <a:lnTo>
                  <a:pt x="236140" y="5031"/>
                </a:lnTo>
                <a:lnTo>
                  <a:pt x="19177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27"/>
          <p:cNvSpPr/>
          <p:nvPr/>
        </p:nvSpPr>
        <p:spPr>
          <a:xfrm>
            <a:off x="8720328" y="5739385"/>
            <a:ext cx="704088" cy="701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28"/>
          <p:cNvSpPr txBox="1"/>
          <p:nvPr/>
        </p:nvSpPr>
        <p:spPr>
          <a:xfrm>
            <a:off x="12134342" y="3925314"/>
            <a:ext cx="52578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K</a:t>
            </a:r>
            <a:r>
              <a:rPr sz="2400" b="1" spc="-100" dirty="0">
                <a:solidFill>
                  <a:srgbClr val="0D80B8"/>
                </a:solidFill>
                <a:cs typeface="Calibri"/>
              </a:rPr>
              <a:t>Y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C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29"/>
          <p:cNvSpPr txBox="1"/>
          <p:nvPr/>
        </p:nvSpPr>
        <p:spPr>
          <a:xfrm>
            <a:off x="4864101" y="3925314"/>
            <a:ext cx="134747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60" dirty="0">
                <a:solidFill>
                  <a:srgbClr val="095A82"/>
                </a:solidFill>
                <a:cs typeface="Calibri"/>
              </a:rPr>
              <a:t>Pa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yme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n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t</a:t>
            </a:r>
            <a:r>
              <a:rPr sz="2400" b="1" spc="10" dirty="0">
                <a:solidFill>
                  <a:srgbClr val="095A82"/>
                </a:solidFill>
                <a:cs typeface="Calibri"/>
              </a:rPr>
              <a:t>s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.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object 30"/>
          <p:cNvSpPr txBox="1"/>
          <p:nvPr/>
        </p:nvSpPr>
        <p:spPr>
          <a:xfrm>
            <a:off x="12134342" y="8124342"/>
            <a:ext cx="254000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Reduction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of</a:t>
            </a:r>
            <a:r>
              <a:rPr sz="2400" b="1" spc="-11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frauds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3" name="object 31"/>
          <p:cNvSpPr txBox="1"/>
          <p:nvPr/>
        </p:nvSpPr>
        <p:spPr>
          <a:xfrm>
            <a:off x="3805934" y="8045094"/>
            <a:ext cx="23520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30" dirty="0">
                <a:solidFill>
                  <a:srgbClr val="9CB955"/>
                </a:solidFill>
                <a:cs typeface="Calibri"/>
              </a:rPr>
              <a:t>Trading</a:t>
            </a:r>
            <a:r>
              <a:rPr sz="2400" b="1" spc="-80" dirty="0">
                <a:solidFill>
                  <a:srgbClr val="9CB95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Platforms</a:t>
            </a:r>
            <a:r>
              <a:rPr sz="2000" spc="-10" dirty="0">
                <a:solidFill>
                  <a:srgbClr val="AEAEAE"/>
                </a:solidFill>
                <a:cs typeface="Calibri"/>
              </a:rPr>
              <a:t>.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04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31406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for Banking:</a:t>
            </a:r>
            <a:r>
              <a:rPr sz="5600" spc="15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Payments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85089" y="1962910"/>
            <a:ext cx="16117822" cy="763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3626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for Banking:</a:t>
            </a:r>
            <a:r>
              <a:rPr sz="5600" spc="12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KYC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932688" y="3941064"/>
            <a:ext cx="496824" cy="502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932688" y="5605271"/>
            <a:ext cx="496824" cy="5029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554683" y="2222755"/>
            <a:ext cx="15726410" cy="217623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600" b="1" spc="-20" dirty="0">
                <a:solidFill>
                  <a:srgbClr val="F19C13"/>
                </a:solidFill>
                <a:cs typeface="Calibri"/>
              </a:rPr>
              <a:t>By developing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compliance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platforms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and </a:t>
            </a:r>
            <a:r>
              <a:rPr sz="2600" b="1" spc="-50" dirty="0">
                <a:solidFill>
                  <a:srgbClr val="F19C13"/>
                </a:solidFill>
                <a:cs typeface="Calibri"/>
              </a:rPr>
              <a:t>KYC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processes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on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top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of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blockchain </a:t>
            </a:r>
            <a:r>
              <a:rPr sz="2600" b="1" spc="-40" dirty="0">
                <a:solidFill>
                  <a:srgbClr val="F19C13"/>
                </a:solidFill>
                <a:cs typeface="Calibri"/>
              </a:rPr>
              <a:t>technology,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banks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can reduce  operational costs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&amp; also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increase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the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efficiency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of compliance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processes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and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develop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a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closer relationship with </a:t>
            </a:r>
            <a:r>
              <a:rPr sz="2600" b="1" spc="-10" dirty="0">
                <a:solidFill>
                  <a:srgbClr val="F19C13"/>
                </a:solidFill>
                <a:cs typeface="Calibri"/>
              </a:rPr>
              <a:t>the 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financial</a:t>
            </a:r>
            <a:r>
              <a:rPr sz="2600" b="1" spc="50" dirty="0">
                <a:solidFill>
                  <a:srgbClr val="F19C13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F19C13"/>
                </a:solidFill>
                <a:cs typeface="Calibri"/>
              </a:rPr>
              <a:t>regulator</a:t>
            </a:r>
            <a:endParaRPr sz="26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60"/>
              </a:spcBef>
            </a:pPr>
            <a:endParaRPr sz="3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600" b="1" spc="-50" dirty="0">
                <a:solidFill>
                  <a:srgbClr val="0D80B8"/>
                </a:solidFill>
                <a:cs typeface="Calibri"/>
              </a:rPr>
              <a:t>KYC </a:t>
            </a:r>
            <a:r>
              <a:rPr sz="2600" b="1" spc="-20" dirty="0">
                <a:solidFill>
                  <a:srgbClr val="0D80B8"/>
                </a:solidFill>
                <a:cs typeface="Calibri"/>
              </a:rPr>
              <a:t>once-performed ,the </a:t>
            </a:r>
            <a:r>
              <a:rPr sz="2600" b="1" spc="-30" dirty="0">
                <a:solidFill>
                  <a:srgbClr val="0D80B8"/>
                </a:solidFill>
                <a:cs typeface="Calibri"/>
              </a:rPr>
              <a:t>record </a:t>
            </a:r>
            <a:r>
              <a:rPr sz="2600" b="1" spc="-10" dirty="0">
                <a:solidFill>
                  <a:srgbClr val="0D80B8"/>
                </a:solidFill>
                <a:cs typeface="Calibri"/>
              </a:rPr>
              <a:t>will be </a:t>
            </a:r>
            <a:r>
              <a:rPr sz="2600" b="1" spc="-20" dirty="0">
                <a:solidFill>
                  <a:srgbClr val="0D80B8"/>
                </a:solidFill>
                <a:cs typeface="Calibri"/>
              </a:rPr>
              <a:t>available </a:t>
            </a:r>
            <a:r>
              <a:rPr sz="2600" b="1" spc="-10" dirty="0">
                <a:solidFill>
                  <a:srgbClr val="0D80B8"/>
                </a:solidFill>
                <a:cs typeface="Calibri"/>
              </a:rPr>
              <a:t>as</a:t>
            </a:r>
            <a:r>
              <a:rPr sz="2600" b="1" spc="350" dirty="0">
                <a:solidFill>
                  <a:srgbClr val="0D80B8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0D80B8"/>
                </a:solidFill>
                <a:cs typeface="Calibri"/>
              </a:rPr>
              <a:t>reference for </a:t>
            </a:r>
            <a:r>
              <a:rPr sz="2600" b="1" spc="-10" dirty="0">
                <a:solidFill>
                  <a:srgbClr val="0D80B8"/>
                </a:solidFill>
                <a:cs typeface="Calibri"/>
              </a:rPr>
              <a:t>other </a:t>
            </a:r>
            <a:r>
              <a:rPr sz="2600" b="1" spc="-20" dirty="0">
                <a:solidFill>
                  <a:srgbClr val="0D80B8"/>
                </a:solidFill>
                <a:cs typeface="Calibri"/>
              </a:rPr>
              <a:t>future transactions </a:t>
            </a:r>
            <a:r>
              <a:rPr sz="2600" b="1" spc="-10" dirty="0">
                <a:solidFill>
                  <a:srgbClr val="0D80B8"/>
                </a:solidFill>
                <a:cs typeface="Calibri"/>
              </a:rPr>
              <a:t>as </a:t>
            </a:r>
            <a:r>
              <a:rPr sz="2600" b="1" spc="-20" dirty="0">
                <a:solidFill>
                  <a:srgbClr val="0D80B8"/>
                </a:solidFill>
                <a:cs typeface="Calibri"/>
              </a:rPr>
              <a:t>well</a:t>
            </a:r>
            <a:endParaRPr sz="2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932688" y="2578606"/>
            <a:ext cx="496824" cy="502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1554682" y="5423153"/>
            <a:ext cx="15265400" cy="223009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600" b="1" spc="-50" dirty="0">
                <a:solidFill>
                  <a:srgbClr val="095A82"/>
                </a:solidFill>
                <a:cs typeface="Calibri"/>
              </a:rPr>
              <a:t>KYC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of a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new customer can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be put on a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blockchain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which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can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then be used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by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other banks and other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accredited  organisations</a:t>
            </a:r>
            <a:r>
              <a:rPr sz="2600" b="1" spc="5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without</a:t>
            </a:r>
            <a:r>
              <a:rPr sz="2600" b="1" spc="4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the</a:t>
            </a:r>
            <a:r>
              <a:rPr sz="26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need</a:t>
            </a:r>
            <a:r>
              <a:rPr sz="2600" b="1" spc="4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095A82"/>
                </a:solidFill>
                <a:cs typeface="Calibri"/>
              </a:rPr>
              <a:t>to</a:t>
            </a:r>
            <a:r>
              <a:rPr sz="2600" b="1" spc="3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ask</a:t>
            </a:r>
            <a:r>
              <a:rPr sz="2600" b="1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the</a:t>
            </a:r>
            <a:r>
              <a:rPr sz="26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customer</a:t>
            </a:r>
            <a:r>
              <a:rPr sz="2600" b="1" spc="7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095A82"/>
                </a:solidFill>
                <a:cs typeface="Calibri"/>
              </a:rPr>
              <a:t>to</a:t>
            </a:r>
            <a:r>
              <a:rPr sz="2600" b="1" spc="3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095A82"/>
                </a:solidFill>
                <a:cs typeface="Calibri"/>
              </a:rPr>
              <a:t>start</a:t>
            </a:r>
            <a:r>
              <a:rPr sz="26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the</a:t>
            </a:r>
            <a:r>
              <a:rPr sz="26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50" dirty="0">
                <a:solidFill>
                  <a:srgbClr val="095A82"/>
                </a:solidFill>
                <a:cs typeface="Calibri"/>
              </a:rPr>
              <a:t>KYC</a:t>
            </a:r>
            <a:r>
              <a:rPr sz="2600" b="1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process</a:t>
            </a:r>
            <a:r>
              <a:rPr sz="2600" b="1" spc="5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095A82"/>
                </a:solidFill>
                <a:cs typeface="Calibri"/>
              </a:rPr>
              <a:t>all</a:t>
            </a:r>
            <a:r>
              <a:rPr sz="2600" b="1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over</a:t>
            </a:r>
            <a:r>
              <a:rPr sz="26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095A82"/>
                </a:solidFill>
                <a:cs typeface="Calibri"/>
              </a:rPr>
              <a:t>again</a:t>
            </a:r>
            <a:endParaRPr sz="2600">
              <a:solidFill>
                <a:prstClr val="black"/>
              </a:solidFill>
              <a:cs typeface="Calibri"/>
            </a:endParaRPr>
          </a:p>
          <a:p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 marR="229870">
              <a:spcBef>
                <a:spcPts val="1590"/>
              </a:spcBef>
            </a:pPr>
            <a:r>
              <a:rPr sz="2600" b="1" spc="-20" dirty="0">
                <a:solidFill>
                  <a:srgbClr val="16A995"/>
                </a:solidFill>
                <a:cs typeface="Calibri"/>
              </a:rPr>
              <a:t>As </a:t>
            </a:r>
            <a:r>
              <a:rPr sz="2600" b="1" spc="-30" dirty="0">
                <a:solidFill>
                  <a:srgbClr val="16A995"/>
                </a:solidFill>
                <a:cs typeface="Calibri"/>
              </a:rPr>
              <a:t>data stored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on a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blockchain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is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irreversible,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it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would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provide a single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source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of truth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thereby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minimising the  risk of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duplication </a:t>
            </a:r>
            <a:r>
              <a:rPr sz="2600" b="1" spc="-10" dirty="0">
                <a:solidFill>
                  <a:srgbClr val="16A995"/>
                </a:solidFill>
                <a:cs typeface="Calibri"/>
              </a:rPr>
              <a:t>or</a:t>
            </a:r>
            <a:r>
              <a:rPr sz="2600" b="1" spc="190" dirty="0">
                <a:solidFill>
                  <a:srgbClr val="16A995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16A995"/>
                </a:solidFill>
                <a:cs typeface="Calibri"/>
              </a:rPr>
              <a:t>error</a:t>
            </a:r>
            <a:endParaRPr sz="2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954025" y="6961631"/>
            <a:ext cx="496822" cy="499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1554683" y="8611413"/>
            <a:ext cx="13140690" cy="4244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600" b="1" spc="-20" dirty="0">
                <a:solidFill>
                  <a:srgbClr val="9CB955"/>
                </a:solidFill>
                <a:cs typeface="Calibri"/>
              </a:rPr>
              <a:t>There</a:t>
            </a:r>
            <a:r>
              <a:rPr sz="2600" b="1" spc="2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is</a:t>
            </a:r>
            <a:r>
              <a:rPr sz="2600" b="1" spc="1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also</a:t>
            </a:r>
            <a:r>
              <a:rPr sz="2600" b="1" spc="1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the</a:t>
            </a:r>
            <a:r>
              <a:rPr sz="2600" b="1" spc="3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9CB955"/>
                </a:solidFill>
                <a:cs typeface="Calibri"/>
              </a:rPr>
              <a:t>advantage</a:t>
            </a:r>
            <a:r>
              <a:rPr sz="2600" b="1" spc="5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9CB955"/>
                </a:solidFill>
                <a:cs typeface="Calibri"/>
              </a:rPr>
              <a:t>for</a:t>
            </a:r>
            <a:r>
              <a:rPr sz="2600" b="1" spc="5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the</a:t>
            </a:r>
            <a:r>
              <a:rPr sz="2600" b="1" spc="3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9CB955"/>
                </a:solidFill>
                <a:cs typeface="Calibri"/>
              </a:rPr>
              <a:t>customer</a:t>
            </a:r>
            <a:r>
              <a:rPr sz="2600" b="1" spc="7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9CB955"/>
                </a:solidFill>
                <a:cs typeface="Calibri"/>
              </a:rPr>
              <a:t>that</a:t>
            </a:r>
            <a:r>
              <a:rPr sz="2600" b="1" spc="3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20" dirty="0">
                <a:solidFill>
                  <a:srgbClr val="9CB955"/>
                </a:solidFill>
                <a:cs typeface="Calibri"/>
              </a:rPr>
              <a:t>they</a:t>
            </a:r>
            <a:r>
              <a:rPr sz="2600" b="1" spc="4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only</a:t>
            </a:r>
            <a:r>
              <a:rPr sz="2600" b="1" spc="4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9CB955"/>
                </a:solidFill>
                <a:cs typeface="Calibri"/>
              </a:rPr>
              <a:t>have</a:t>
            </a:r>
            <a:r>
              <a:rPr sz="2600" b="1" spc="3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30" dirty="0">
                <a:solidFill>
                  <a:srgbClr val="9CB955"/>
                </a:solidFill>
                <a:cs typeface="Calibri"/>
              </a:rPr>
              <a:t>to</a:t>
            </a:r>
            <a:r>
              <a:rPr sz="2600" b="1" spc="4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supply</a:t>
            </a:r>
            <a:r>
              <a:rPr sz="2600" b="1" spc="4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50" dirty="0">
                <a:solidFill>
                  <a:srgbClr val="9CB955"/>
                </a:solidFill>
                <a:cs typeface="Calibri"/>
              </a:rPr>
              <a:t>KYC</a:t>
            </a:r>
            <a:r>
              <a:rPr sz="2600" b="1" spc="1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documents</a:t>
            </a:r>
            <a:r>
              <a:rPr sz="2600" b="1" spc="80" dirty="0">
                <a:solidFill>
                  <a:srgbClr val="9CB955"/>
                </a:solidFill>
                <a:cs typeface="Calibri"/>
              </a:rPr>
              <a:t> </a:t>
            </a:r>
            <a:r>
              <a:rPr sz="2600" b="1" spc="-10" dirty="0">
                <a:solidFill>
                  <a:srgbClr val="9CB955"/>
                </a:solidFill>
                <a:cs typeface="Calibri"/>
              </a:rPr>
              <a:t>once</a:t>
            </a:r>
            <a:endParaRPr sz="2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954025" y="8589264"/>
            <a:ext cx="496822" cy="502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9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8503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Selected </a:t>
            </a:r>
            <a:r>
              <a:rPr sz="5600" spc="-10" dirty="0">
                <a:solidFill>
                  <a:srgbClr val="095A82"/>
                </a:solidFill>
              </a:rPr>
              <a:t>Potential Blockchain Use</a:t>
            </a:r>
            <a:r>
              <a:rPr sz="5600" spc="2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Cases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5437633" y="1898902"/>
            <a:ext cx="7412734" cy="7610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4915914" y="2998722"/>
            <a:ext cx="1647188" cy="101600"/>
          </a:xfrm>
          <a:custGeom>
            <a:avLst/>
            <a:gdLst/>
            <a:ahLst/>
            <a:cxnLst/>
            <a:rect l="l" t="t" r="r" b="b"/>
            <a:pathLst>
              <a:path w="823595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66" y="35305"/>
                </a:lnTo>
                <a:lnTo>
                  <a:pt x="25400" y="35305"/>
                </a:lnTo>
                <a:lnTo>
                  <a:pt x="25400" y="15493"/>
                </a:lnTo>
                <a:lnTo>
                  <a:pt x="48766" y="15493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823595" h="50800">
                <a:moveTo>
                  <a:pt x="48766" y="15493"/>
                </a:moveTo>
                <a:lnTo>
                  <a:pt x="25400" y="15493"/>
                </a:lnTo>
                <a:lnTo>
                  <a:pt x="25400" y="35305"/>
                </a:lnTo>
                <a:lnTo>
                  <a:pt x="48766" y="35305"/>
                </a:lnTo>
                <a:lnTo>
                  <a:pt x="50800" y="25400"/>
                </a:lnTo>
                <a:lnTo>
                  <a:pt x="48795" y="15537"/>
                </a:lnTo>
                <a:close/>
              </a:path>
              <a:path w="823595" h="50800">
                <a:moveTo>
                  <a:pt x="823087" y="15493"/>
                </a:moveTo>
                <a:lnTo>
                  <a:pt x="48766" y="15493"/>
                </a:lnTo>
                <a:lnTo>
                  <a:pt x="50800" y="25400"/>
                </a:lnTo>
                <a:lnTo>
                  <a:pt x="48795" y="35262"/>
                </a:lnTo>
                <a:lnTo>
                  <a:pt x="823087" y="35305"/>
                </a:lnTo>
                <a:lnTo>
                  <a:pt x="823087" y="15493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5063490" y="2673859"/>
            <a:ext cx="136398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Remittances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3919220" y="5007354"/>
            <a:ext cx="1501140" cy="101600"/>
          </a:xfrm>
          <a:custGeom>
            <a:avLst/>
            <a:gdLst/>
            <a:ahLst/>
            <a:cxnLst/>
            <a:rect l="l" t="t" r="r" b="b"/>
            <a:pathLst>
              <a:path w="750569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66" y="35306"/>
                </a:lnTo>
                <a:lnTo>
                  <a:pt x="25400" y="35306"/>
                </a:lnTo>
                <a:lnTo>
                  <a:pt x="25400" y="15494"/>
                </a:lnTo>
                <a:lnTo>
                  <a:pt x="48766" y="15494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750569" h="50800">
                <a:moveTo>
                  <a:pt x="48766" y="15494"/>
                </a:moveTo>
                <a:lnTo>
                  <a:pt x="25400" y="15494"/>
                </a:lnTo>
                <a:lnTo>
                  <a:pt x="25400" y="35306"/>
                </a:lnTo>
                <a:lnTo>
                  <a:pt x="48766" y="35306"/>
                </a:lnTo>
                <a:lnTo>
                  <a:pt x="50800" y="25400"/>
                </a:lnTo>
                <a:lnTo>
                  <a:pt x="48795" y="15537"/>
                </a:lnTo>
                <a:close/>
              </a:path>
              <a:path w="750569" h="50800">
                <a:moveTo>
                  <a:pt x="750569" y="15494"/>
                </a:moveTo>
                <a:lnTo>
                  <a:pt x="48766" y="15494"/>
                </a:lnTo>
                <a:lnTo>
                  <a:pt x="50800" y="25400"/>
                </a:lnTo>
                <a:lnTo>
                  <a:pt x="48795" y="35262"/>
                </a:lnTo>
                <a:lnTo>
                  <a:pt x="750569" y="35306"/>
                </a:lnTo>
                <a:lnTo>
                  <a:pt x="750569" y="1549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4119878" y="4676395"/>
            <a:ext cx="111506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20" dirty="0">
                <a:solidFill>
                  <a:srgbClr val="5F5F5F"/>
                </a:solidFill>
                <a:cs typeface="Calibri"/>
              </a:rPr>
              <a:t>Di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a</a:t>
            </a:r>
            <a:r>
              <a:rPr sz="2000" b="1" dirty="0">
                <a:solidFill>
                  <a:srgbClr val="5F5F5F"/>
                </a:solidFill>
                <a:cs typeface="Calibri"/>
              </a:rPr>
              <a:t>m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onds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3623565" y="6807099"/>
            <a:ext cx="217297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algn="ctr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Property</a:t>
            </a:r>
            <a:r>
              <a:rPr sz="2000" b="1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titles/Land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5080" algn="ctr">
              <a:spcBef>
                <a:spcPts val="1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records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3495546" y="7418322"/>
            <a:ext cx="2387600" cy="101600"/>
          </a:xfrm>
          <a:custGeom>
            <a:avLst/>
            <a:gdLst/>
            <a:ahLst/>
            <a:cxnLst/>
            <a:rect l="l" t="t" r="r" b="b"/>
            <a:pathLst>
              <a:path w="119380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66" y="35306"/>
                </a:lnTo>
                <a:lnTo>
                  <a:pt x="25400" y="35306"/>
                </a:lnTo>
                <a:lnTo>
                  <a:pt x="25400" y="15493"/>
                </a:lnTo>
                <a:lnTo>
                  <a:pt x="48766" y="15493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1193800" h="50800">
                <a:moveTo>
                  <a:pt x="48766" y="15493"/>
                </a:moveTo>
                <a:lnTo>
                  <a:pt x="25400" y="15493"/>
                </a:lnTo>
                <a:lnTo>
                  <a:pt x="25400" y="35306"/>
                </a:lnTo>
                <a:lnTo>
                  <a:pt x="48766" y="35306"/>
                </a:lnTo>
                <a:lnTo>
                  <a:pt x="50800" y="25400"/>
                </a:lnTo>
                <a:lnTo>
                  <a:pt x="48795" y="15537"/>
                </a:lnTo>
                <a:close/>
              </a:path>
              <a:path w="1193800" h="50800">
                <a:moveTo>
                  <a:pt x="1193419" y="15493"/>
                </a:moveTo>
                <a:lnTo>
                  <a:pt x="48766" y="15493"/>
                </a:lnTo>
                <a:lnTo>
                  <a:pt x="50800" y="25400"/>
                </a:lnTo>
                <a:lnTo>
                  <a:pt x="48795" y="35262"/>
                </a:lnTo>
                <a:lnTo>
                  <a:pt x="1193419" y="35306"/>
                </a:lnTo>
                <a:lnTo>
                  <a:pt x="1193419" y="15493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5232908" y="8927082"/>
            <a:ext cx="2387600" cy="101600"/>
          </a:xfrm>
          <a:custGeom>
            <a:avLst/>
            <a:gdLst/>
            <a:ahLst/>
            <a:cxnLst/>
            <a:rect l="l" t="t" r="r" b="b"/>
            <a:pathLst>
              <a:path w="1193800" h="50800">
                <a:moveTo>
                  <a:pt x="25400" y="0"/>
                </a:moveTo>
                <a:lnTo>
                  <a:pt x="15537" y="1995"/>
                </a:lnTo>
                <a:lnTo>
                  <a:pt x="7461" y="7437"/>
                </a:lnTo>
                <a:lnTo>
                  <a:pt x="2004" y="15510"/>
                </a:lnTo>
                <a:lnTo>
                  <a:pt x="0" y="25400"/>
                </a:lnTo>
                <a:lnTo>
                  <a:pt x="2015" y="35306"/>
                </a:lnTo>
                <a:lnTo>
                  <a:pt x="7461" y="43362"/>
                </a:lnTo>
                <a:lnTo>
                  <a:pt x="15537" y="48804"/>
                </a:lnTo>
                <a:lnTo>
                  <a:pt x="25400" y="50800"/>
                </a:lnTo>
                <a:lnTo>
                  <a:pt x="35262" y="48804"/>
                </a:lnTo>
                <a:lnTo>
                  <a:pt x="43338" y="43362"/>
                </a:lnTo>
                <a:lnTo>
                  <a:pt x="48784" y="35306"/>
                </a:lnTo>
                <a:lnTo>
                  <a:pt x="25400" y="35306"/>
                </a:lnTo>
                <a:lnTo>
                  <a:pt x="25400" y="15494"/>
                </a:lnTo>
                <a:lnTo>
                  <a:pt x="48784" y="15494"/>
                </a:lnTo>
                <a:lnTo>
                  <a:pt x="43338" y="7437"/>
                </a:lnTo>
                <a:lnTo>
                  <a:pt x="35262" y="1995"/>
                </a:lnTo>
                <a:lnTo>
                  <a:pt x="25400" y="0"/>
                </a:lnTo>
                <a:close/>
              </a:path>
              <a:path w="1193800" h="50800">
                <a:moveTo>
                  <a:pt x="48784" y="15494"/>
                </a:moveTo>
                <a:lnTo>
                  <a:pt x="25400" y="15494"/>
                </a:lnTo>
                <a:lnTo>
                  <a:pt x="25400" y="35306"/>
                </a:lnTo>
                <a:lnTo>
                  <a:pt x="48784" y="35306"/>
                </a:lnTo>
                <a:lnTo>
                  <a:pt x="50800" y="25400"/>
                </a:lnTo>
                <a:lnTo>
                  <a:pt x="48784" y="15494"/>
                </a:lnTo>
                <a:close/>
              </a:path>
              <a:path w="1193800" h="50800">
                <a:moveTo>
                  <a:pt x="1193419" y="15494"/>
                </a:moveTo>
                <a:lnTo>
                  <a:pt x="48784" y="15494"/>
                </a:lnTo>
                <a:lnTo>
                  <a:pt x="50800" y="25400"/>
                </a:lnTo>
                <a:lnTo>
                  <a:pt x="48784" y="35306"/>
                </a:lnTo>
                <a:lnTo>
                  <a:pt x="1193419" y="35306"/>
                </a:lnTo>
                <a:lnTo>
                  <a:pt x="1193419" y="1549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5393435" y="8598000"/>
            <a:ext cx="217043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Interbank</a:t>
            </a:r>
            <a:r>
              <a:rPr sz="2000" b="1" spc="-15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Payments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9304019" y="2148332"/>
            <a:ext cx="1111250" cy="101600"/>
          </a:xfrm>
          <a:custGeom>
            <a:avLst/>
            <a:gdLst/>
            <a:ahLst/>
            <a:cxnLst/>
            <a:rect l="l" t="t" r="r" b="b"/>
            <a:pathLst>
              <a:path w="555625" h="50800">
                <a:moveTo>
                  <a:pt x="530225" y="0"/>
                </a:moveTo>
                <a:lnTo>
                  <a:pt x="520362" y="2004"/>
                </a:lnTo>
                <a:lnTo>
                  <a:pt x="512286" y="7461"/>
                </a:lnTo>
                <a:lnTo>
                  <a:pt x="506829" y="15537"/>
                </a:lnTo>
                <a:lnTo>
                  <a:pt x="504825" y="25400"/>
                </a:lnTo>
                <a:lnTo>
                  <a:pt x="506829" y="35262"/>
                </a:lnTo>
                <a:lnTo>
                  <a:pt x="512286" y="43338"/>
                </a:lnTo>
                <a:lnTo>
                  <a:pt x="520362" y="48795"/>
                </a:lnTo>
                <a:lnTo>
                  <a:pt x="530225" y="50800"/>
                </a:lnTo>
                <a:lnTo>
                  <a:pt x="540140" y="48795"/>
                </a:lnTo>
                <a:lnTo>
                  <a:pt x="548211" y="43338"/>
                </a:lnTo>
                <a:lnTo>
                  <a:pt x="553609" y="35306"/>
                </a:lnTo>
                <a:lnTo>
                  <a:pt x="530225" y="35306"/>
                </a:lnTo>
                <a:lnTo>
                  <a:pt x="530225" y="15494"/>
                </a:lnTo>
                <a:lnTo>
                  <a:pt x="553609" y="15494"/>
                </a:lnTo>
                <a:lnTo>
                  <a:pt x="548211" y="7461"/>
                </a:lnTo>
                <a:lnTo>
                  <a:pt x="540140" y="2004"/>
                </a:lnTo>
                <a:lnTo>
                  <a:pt x="530225" y="0"/>
                </a:lnTo>
                <a:close/>
              </a:path>
              <a:path w="555625" h="50800">
                <a:moveTo>
                  <a:pt x="506858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506858" y="35306"/>
                </a:lnTo>
                <a:lnTo>
                  <a:pt x="504825" y="25400"/>
                </a:lnTo>
                <a:lnTo>
                  <a:pt x="506829" y="15537"/>
                </a:lnTo>
                <a:close/>
              </a:path>
              <a:path w="555625" h="50800">
                <a:moveTo>
                  <a:pt x="553609" y="15494"/>
                </a:moveTo>
                <a:lnTo>
                  <a:pt x="530225" y="15494"/>
                </a:lnTo>
                <a:lnTo>
                  <a:pt x="530225" y="35306"/>
                </a:lnTo>
                <a:lnTo>
                  <a:pt x="553609" y="35306"/>
                </a:lnTo>
                <a:lnTo>
                  <a:pt x="555625" y="25400"/>
                </a:lnTo>
                <a:lnTo>
                  <a:pt x="553638" y="1553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0672571" y="8927082"/>
            <a:ext cx="1604010" cy="101600"/>
          </a:xfrm>
          <a:custGeom>
            <a:avLst/>
            <a:gdLst/>
            <a:ahLst/>
            <a:cxnLst/>
            <a:rect l="l" t="t" r="r" b="b"/>
            <a:pathLst>
              <a:path w="802004" h="50800">
                <a:moveTo>
                  <a:pt x="776351" y="0"/>
                </a:moveTo>
                <a:lnTo>
                  <a:pt x="766488" y="1995"/>
                </a:lnTo>
                <a:lnTo>
                  <a:pt x="758412" y="7437"/>
                </a:lnTo>
                <a:lnTo>
                  <a:pt x="752955" y="15510"/>
                </a:lnTo>
                <a:lnTo>
                  <a:pt x="750951" y="25400"/>
                </a:lnTo>
                <a:lnTo>
                  <a:pt x="752966" y="35306"/>
                </a:lnTo>
                <a:lnTo>
                  <a:pt x="758412" y="43362"/>
                </a:lnTo>
                <a:lnTo>
                  <a:pt x="766488" y="48804"/>
                </a:lnTo>
                <a:lnTo>
                  <a:pt x="776351" y="50800"/>
                </a:lnTo>
                <a:lnTo>
                  <a:pt x="786266" y="48804"/>
                </a:lnTo>
                <a:lnTo>
                  <a:pt x="794337" y="43362"/>
                </a:lnTo>
                <a:lnTo>
                  <a:pt x="799753" y="35306"/>
                </a:lnTo>
                <a:lnTo>
                  <a:pt x="776351" y="35306"/>
                </a:lnTo>
                <a:lnTo>
                  <a:pt x="776351" y="15494"/>
                </a:lnTo>
                <a:lnTo>
                  <a:pt x="799753" y="15494"/>
                </a:lnTo>
                <a:lnTo>
                  <a:pt x="794337" y="7437"/>
                </a:lnTo>
                <a:lnTo>
                  <a:pt x="786266" y="1995"/>
                </a:lnTo>
                <a:lnTo>
                  <a:pt x="776351" y="0"/>
                </a:lnTo>
                <a:close/>
              </a:path>
              <a:path w="802004" h="50800">
                <a:moveTo>
                  <a:pt x="752966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752966" y="35306"/>
                </a:lnTo>
                <a:lnTo>
                  <a:pt x="750951" y="25400"/>
                </a:lnTo>
                <a:lnTo>
                  <a:pt x="752966" y="15494"/>
                </a:lnTo>
                <a:close/>
              </a:path>
              <a:path w="802004" h="50800">
                <a:moveTo>
                  <a:pt x="799753" y="15494"/>
                </a:moveTo>
                <a:lnTo>
                  <a:pt x="776351" y="15494"/>
                </a:lnTo>
                <a:lnTo>
                  <a:pt x="776351" y="35306"/>
                </a:lnTo>
                <a:lnTo>
                  <a:pt x="799753" y="35306"/>
                </a:lnTo>
                <a:lnTo>
                  <a:pt x="801751" y="25400"/>
                </a:lnTo>
                <a:lnTo>
                  <a:pt x="799753" y="1549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10721847" y="8596783"/>
            <a:ext cx="137541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Airline</a:t>
            </a:r>
            <a:r>
              <a:rPr sz="2000" b="1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Miles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11489434" y="2834132"/>
            <a:ext cx="1930400" cy="101600"/>
          </a:xfrm>
          <a:custGeom>
            <a:avLst/>
            <a:gdLst/>
            <a:ahLst/>
            <a:cxnLst/>
            <a:rect l="l" t="t" r="r" b="b"/>
            <a:pathLst>
              <a:path w="965200" h="50800">
                <a:moveTo>
                  <a:pt x="939418" y="0"/>
                </a:moveTo>
                <a:lnTo>
                  <a:pt x="929503" y="2004"/>
                </a:lnTo>
                <a:lnTo>
                  <a:pt x="921432" y="7461"/>
                </a:lnTo>
                <a:lnTo>
                  <a:pt x="916005" y="15537"/>
                </a:lnTo>
                <a:lnTo>
                  <a:pt x="914018" y="25400"/>
                </a:lnTo>
                <a:lnTo>
                  <a:pt x="916005" y="35262"/>
                </a:lnTo>
                <a:lnTo>
                  <a:pt x="921432" y="43338"/>
                </a:lnTo>
                <a:lnTo>
                  <a:pt x="929503" y="48795"/>
                </a:lnTo>
                <a:lnTo>
                  <a:pt x="939418" y="50800"/>
                </a:lnTo>
                <a:lnTo>
                  <a:pt x="949281" y="48795"/>
                </a:lnTo>
                <a:lnTo>
                  <a:pt x="957357" y="43338"/>
                </a:lnTo>
                <a:lnTo>
                  <a:pt x="962785" y="35306"/>
                </a:lnTo>
                <a:lnTo>
                  <a:pt x="939418" y="35306"/>
                </a:lnTo>
                <a:lnTo>
                  <a:pt x="939418" y="15494"/>
                </a:lnTo>
                <a:lnTo>
                  <a:pt x="962785" y="15494"/>
                </a:lnTo>
                <a:lnTo>
                  <a:pt x="957357" y="7461"/>
                </a:lnTo>
                <a:lnTo>
                  <a:pt x="949281" y="2004"/>
                </a:lnTo>
                <a:lnTo>
                  <a:pt x="939418" y="0"/>
                </a:lnTo>
                <a:close/>
              </a:path>
              <a:path w="965200" h="50800">
                <a:moveTo>
                  <a:pt x="916034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916034" y="35306"/>
                </a:lnTo>
                <a:lnTo>
                  <a:pt x="914018" y="25400"/>
                </a:lnTo>
                <a:lnTo>
                  <a:pt x="916005" y="15537"/>
                </a:lnTo>
                <a:close/>
              </a:path>
              <a:path w="965200" h="50800">
                <a:moveTo>
                  <a:pt x="962785" y="15494"/>
                </a:moveTo>
                <a:lnTo>
                  <a:pt x="939418" y="15494"/>
                </a:lnTo>
                <a:lnTo>
                  <a:pt x="939418" y="35306"/>
                </a:lnTo>
                <a:lnTo>
                  <a:pt x="962785" y="35306"/>
                </a:lnTo>
                <a:lnTo>
                  <a:pt x="964818" y="25400"/>
                </a:lnTo>
                <a:lnTo>
                  <a:pt x="962814" y="1553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12830556" y="4745228"/>
            <a:ext cx="1930400" cy="101600"/>
          </a:xfrm>
          <a:custGeom>
            <a:avLst/>
            <a:gdLst/>
            <a:ahLst/>
            <a:cxnLst/>
            <a:rect l="l" t="t" r="r" b="b"/>
            <a:pathLst>
              <a:path w="965200" h="50800">
                <a:moveTo>
                  <a:pt x="939419" y="0"/>
                </a:moveTo>
                <a:lnTo>
                  <a:pt x="929503" y="2004"/>
                </a:lnTo>
                <a:lnTo>
                  <a:pt x="921432" y="7461"/>
                </a:lnTo>
                <a:lnTo>
                  <a:pt x="916005" y="15537"/>
                </a:lnTo>
                <a:lnTo>
                  <a:pt x="914019" y="25400"/>
                </a:lnTo>
                <a:lnTo>
                  <a:pt x="916005" y="35262"/>
                </a:lnTo>
                <a:lnTo>
                  <a:pt x="921432" y="43338"/>
                </a:lnTo>
                <a:lnTo>
                  <a:pt x="929503" y="48795"/>
                </a:lnTo>
                <a:lnTo>
                  <a:pt x="939419" y="50800"/>
                </a:lnTo>
                <a:lnTo>
                  <a:pt x="949281" y="48795"/>
                </a:lnTo>
                <a:lnTo>
                  <a:pt x="957357" y="43338"/>
                </a:lnTo>
                <a:lnTo>
                  <a:pt x="962785" y="35306"/>
                </a:lnTo>
                <a:lnTo>
                  <a:pt x="939419" y="35306"/>
                </a:lnTo>
                <a:lnTo>
                  <a:pt x="939419" y="15493"/>
                </a:lnTo>
                <a:lnTo>
                  <a:pt x="962785" y="15493"/>
                </a:lnTo>
                <a:lnTo>
                  <a:pt x="957357" y="7461"/>
                </a:lnTo>
                <a:lnTo>
                  <a:pt x="949281" y="2004"/>
                </a:lnTo>
                <a:lnTo>
                  <a:pt x="939419" y="0"/>
                </a:lnTo>
                <a:close/>
              </a:path>
              <a:path w="965200" h="50800">
                <a:moveTo>
                  <a:pt x="916034" y="15493"/>
                </a:moveTo>
                <a:lnTo>
                  <a:pt x="0" y="15493"/>
                </a:lnTo>
                <a:lnTo>
                  <a:pt x="0" y="35306"/>
                </a:lnTo>
                <a:lnTo>
                  <a:pt x="916034" y="35306"/>
                </a:lnTo>
                <a:lnTo>
                  <a:pt x="914019" y="25400"/>
                </a:lnTo>
                <a:lnTo>
                  <a:pt x="916005" y="15537"/>
                </a:lnTo>
                <a:close/>
              </a:path>
              <a:path w="965200" h="50800">
                <a:moveTo>
                  <a:pt x="962785" y="15493"/>
                </a:moveTo>
                <a:lnTo>
                  <a:pt x="939419" y="15493"/>
                </a:lnTo>
                <a:lnTo>
                  <a:pt x="939419" y="35306"/>
                </a:lnTo>
                <a:lnTo>
                  <a:pt x="962785" y="35306"/>
                </a:lnTo>
                <a:lnTo>
                  <a:pt x="964819" y="25400"/>
                </a:lnTo>
                <a:lnTo>
                  <a:pt x="962814" y="1553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12531852" y="7296404"/>
            <a:ext cx="2118360" cy="101600"/>
          </a:xfrm>
          <a:custGeom>
            <a:avLst/>
            <a:gdLst/>
            <a:ahLst/>
            <a:cxnLst/>
            <a:rect l="l" t="t" r="r" b="b"/>
            <a:pathLst>
              <a:path w="1059179" h="50800">
                <a:moveTo>
                  <a:pt x="1033399" y="0"/>
                </a:moveTo>
                <a:lnTo>
                  <a:pt x="1023483" y="2004"/>
                </a:lnTo>
                <a:lnTo>
                  <a:pt x="1015412" y="7461"/>
                </a:lnTo>
                <a:lnTo>
                  <a:pt x="1009985" y="15537"/>
                </a:lnTo>
                <a:lnTo>
                  <a:pt x="1007999" y="25400"/>
                </a:lnTo>
                <a:lnTo>
                  <a:pt x="1009985" y="35262"/>
                </a:lnTo>
                <a:lnTo>
                  <a:pt x="1015412" y="43338"/>
                </a:lnTo>
                <a:lnTo>
                  <a:pt x="1023483" y="48795"/>
                </a:lnTo>
                <a:lnTo>
                  <a:pt x="1033399" y="50800"/>
                </a:lnTo>
                <a:lnTo>
                  <a:pt x="1043261" y="48795"/>
                </a:lnTo>
                <a:lnTo>
                  <a:pt x="1051337" y="43338"/>
                </a:lnTo>
                <a:lnTo>
                  <a:pt x="1056765" y="35306"/>
                </a:lnTo>
                <a:lnTo>
                  <a:pt x="1033399" y="35306"/>
                </a:lnTo>
                <a:lnTo>
                  <a:pt x="1033399" y="15494"/>
                </a:lnTo>
                <a:lnTo>
                  <a:pt x="1056765" y="15494"/>
                </a:lnTo>
                <a:lnTo>
                  <a:pt x="1051337" y="7461"/>
                </a:lnTo>
                <a:lnTo>
                  <a:pt x="1043261" y="2004"/>
                </a:lnTo>
                <a:lnTo>
                  <a:pt x="1033399" y="0"/>
                </a:lnTo>
                <a:close/>
              </a:path>
              <a:path w="1059179" h="50800">
                <a:moveTo>
                  <a:pt x="1010014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1010014" y="35306"/>
                </a:lnTo>
                <a:lnTo>
                  <a:pt x="1007999" y="25400"/>
                </a:lnTo>
                <a:lnTo>
                  <a:pt x="1009985" y="15537"/>
                </a:lnTo>
                <a:close/>
              </a:path>
              <a:path w="1059179" h="50800">
                <a:moveTo>
                  <a:pt x="1056765" y="15494"/>
                </a:moveTo>
                <a:lnTo>
                  <a:pt x="1033399" y="15494"/>
                </a:lnTo>
                <a:lnTo>
                  <a:pt x="1033399" y="35306"/>
                </a:lnTo>
                <a:lnTo>
                  <a:pt x="1056765" y="35306"/>
                </a:lnTo>
                <a:lnTo>
                  <a:pt x="1058799" y="25400"/>
                </a:lnTo>
                <a:lnTo>
                  <a:pt x="1056794" y="1553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 txBox="1"/>
          <p:nvPr/>
        </p:nvSpPr>
        <p:spPr>
          <a:xfrm>
            <a:off x="9548876" y="1832609"/>
            <a:ext cx="54610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20" dirty="0">
                <a:solidFill>
                  <a:srgbClr val="5F5F5F"/>
                </a:solidFill>
                <a:cs typeface="Calibri"/>
              </a:rPr>
              <a:t>G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o</a:t>
            </a:r>
            <a:r>
              <a:rPr sz="2000" b="1" spc="-20" dirty="0">
                <a:solidFill>
                  <a:srgbClr val="5F5F5F"/>
                </a:solidFill>
                <a:cs typeface="Calibri"/>
              </a:rPr>
              <a:t>l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d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12546331" y="6961885"/>
            <a:ext cx="2009138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US Treasury</a:t>
            </a:r>
            <a:r>
              <a:rPr sz="2000" b="1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Repos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0"/>
          <p:cNvSpPr txBox="1"/>
          <p:nvPr/>
        </p:nvSpPr>
        <p:spPr>
          <a:xfrm>
            <a:off x="12916406" y="4405882"/>
            <a:ext cx="155956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Private</a:t>
            </a:r>
            <a:r>
              <a:rPr sz="20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Shares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21"/>
          <p:cNvSpPr txBox="1"/>
          <p:nvPr/>
        </p:nvSpPr>
        <p:spPr>
          <a:xfrm>
            <a:off x="10459719" y="1951483"/>
            <a:ext cx="3572510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Real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Asset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co. in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London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11509502" y="2484373"/>
            <a:ext cx="443992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Syndicated </a:t>
            </a:r>
            <a:r>
              <a:rPr sz="2000" b="1" dirty="0">
                <a:solidFill>
                  <a:srgbClr val="5F5F5F"/>
                </a:solidFill>
                <a:cs typeface="Calibri"/>
              </a:rPr>
              <a:t>Loans </a:t>
            </a: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Digital</a:t>
            </a:r>
            <a:r>
              <a:rPr sz="20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Asset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2019300"/>
            <a:r>
              <a:rPr sz="2000" spc="-10" dirty="0">
                <a:solidFill>
                  <a:srgbClr val="5F5F5F"/>
                </a:solidFill>
                <a:cs typeface="Calibri"/>
              </a:rPr>
              <a:t>Holdings, Master’s</a:t>
            </a:r>
            <a:r>
              <a:rPr sz="20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firm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23"/>
          <p:cNvSpPr txBox="1"/>
          <p:nvPr/>
        </p:nvSpPr>
        <p:spPr>
          <a:xfrm>
            <a:off x="14787880" y="4313173"/>
            <a:ext cx="2524760" cy="9476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NASDAQ is  developing a blockchain  based system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24"/>
          <p:cNvSpPr txBox="1"/>
          <p:nvPr/>
        </p:nvSpPr>
        <p:spPr>
          <a:xfrm>
            <a:off x="1133448" y="4707634"/>
            <a:ext cx="273050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London</a:t>
            </a:r>
            <a:r>
              <a:rPr sz="2000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start-up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000" spc="-10" dirty="0">
                <a:solidFill>
                  <a:srgbClr val="5F5F5F"/>
                </a:solidFill>
                <a:cs typeface="Calibri"/>
              </a:rPr>
              <a:t>Everledger uses</a:t>
            </a:r>
            <a:r>
              <a:rPr sz="20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4.0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7" name="object 25"/>
          <p:cNvSpPr txBox="1"/>
          <p:nvPr/>
        </p:nvSpPr>
        <p:spPr>
          <a:xfrm>
            <a:off x="959102" y="6900165"/>
            <a:ext cx="2509520" cy="125547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: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Factom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based  in Austin,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Texas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is  building a Land title  registry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26"/>
          <p:cNvSpPr txBox="1"/>
          <p:nvPr/>
        </p:nvSpPr>
        <p:spPr>
          <a:xfrm>
            <a:off x="1611985" y="8446210"/>
            <a:ext cx="3573778" cy="9476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London based Earthport  and Ripple labs a Sanfransisco  based start-up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9" name="object 27"/>
          <p:cNvSpPr txBox="1"/>
          <p:nvPr/>
        </p:nvSpPr>
        <p:spPr>
          <a:xfrm>
            <a:off x="1505915" y="2687320"/>
            <a:ext cx="329565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MeXBT in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Mexico</a:t>
            </a:r>
            <a:r>
              <a:rPr sz="20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city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000" spc="-10" dirty="0">
                <a:solidFill>
                  <a:srgbClr val="5F5F5F"/>
                </a:solidFill>
                <a:cs typeface="Calibri"/>
              </a:rPr>
              <a:t>provides a web-based</a:t>
            </a:r>
            <a:r>
              <a:rPr sz="20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app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40" name="object 28"/>
          <p:cNvSpPr txBox="1"/>
          <p:nvPr/>
        </p:nvSpPr>
        <p:spPr>
          <a:xfrm>
            <a:off x="14747746" y="6799581"/>
            <a:ext cx="2524760" cy="9476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NASDAQ is  developing a blockchain  based system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29"/>
          <p:cNvSpPr txBox="1"/>
          <p:nvPr/>
        </p:nvSpPr>
        <p:spPr>
          <a:xfrm>
            <a:off x="12403073" y="8440114"/>
            <a:ext cx="3234690" cy="9476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b="1" spc="-10" dirty="0">
                <a:solidFill>
                  <a:srgbClr val="5F5F5F"/>
                </a:solidFill>
                <a:cs typeface="Calibri"/>
              </a:rPr>
              <a:t>Example: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Chain, a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San 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Francisco Firm, offers software  tools for</a:t>
            </a:r>
            <a:r>
              <a:rPr sz="20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developers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7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6659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Performing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KYC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045876" y="2103413"/>
            <a:ext cx="7671756" cy="69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0285982" y="2047901"/>
            <a:ext cx="6738620" cy="101053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095A82"/>
                </a:solidFill>
                <a:cs typeface="Calibri"/>
              </a:rPr>
              <a:t>Acquisition of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Personal</a:t>
            </a:r>
            <a:r>
              <a:rPr sz="2400" b="1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Information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20"/>
              </a:spcBef>
            </a:pPr>
            <a:r>
              <a:rPr sz="2000" spc="-20" dirty="0">
                <a:solidFill>
                  <a:srgbClr val="7E7E7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Private documents are selectively shared </a:t>
            </a:r>
            <a:r>
              <a:rPr sz="2000" dirty="0">
                <a:solidFill>
                  <a:srgbClr val="7E7E7E"/>
                </a:solidFill>
                <a:cs typeface="Calibri"/>
              </a:rPr>
              <a:t>by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a customer with  a trusted regulator, government entity or licensed</a:t>
            </a:r>
            <a:r>
              <a:rPr sz="2000" spc="15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partner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0285982" y="3551172"/>
            <a:ext cx="6535420" cy="162608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Title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Validation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of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Personal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 Information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10"/>
              </a:spcBef>
            </a:pPr>
            <a:r>
              <a:rPr sz="2000" spc="-20" dirty="0">
                <a:solidFill>
                  <a:srgbClr val="7E7E7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trusted party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reviews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and verifies the authenticity of the  documents, then produces a digital signature from the  documents’ cryptographic proofs, which is then notarized onto  public</a:t>
            </a:r>
            <a:r>
              <a:rPr sz="2000" spc="-4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blockchain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9433559" y="2456689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5">
                <a:moveTo>
                  <a:pt x="164592" y="0"/>
                </a:move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1"/>
                </a:lnTo>
                <a:lnTo>
                  <a:pt x="5877" y="208357"/>
                </a:lnTo>
                <a:lnTo>
                  <a:pt x="22464" y="247678"/>
                </a:lnTo>
                <a:lnTo>
                  <a:pt x="48196" y="280987"/>
                </a:lnTo>
                <a:lnTo>
                  <a:pt x="81505" y="306719"/>
                </a:lnTo>
                <a:lnTo>
                  <a:pt x="120826" y="323306"/>
                </a:lnTo>
                <a:lnTo>
                  <a:pt x="164592" y="329183"/>
                </a:lnTo>
                <a:lnTo>
                  <a:pt x="208357" y="323306"/>
                </a:lnTo>
                <a:lnTo>
                  <a:pt x="247678" y="306719"/>
                </a:lnTo>
                <a:lnTo>
                  <a:pt x="280987" y="280987"/>
                </a:lnTo>
                <a:lnTo>
                  <a:pt x="306719" y="247678"/>
                </a:lnTo>
                <a:lnTo>
                  <a:pt x="323306" y="208357"/>
                </a:lnTo>
                <a:lnTo>
                  <a:pt x="329184" y="164591"/>
                </a:lnTo>
                <a:lnTo>
                  <a:pt x="323306" y="120826"/>
                </a:lnTo>
                <a:lnTo>
                  <a:pt x="306719" y="81505"/>
                </a:lnTo>
                <a:lnTo>
                  <a:pt x="280987" y="48196"/>
                </a:lnTo>
                <a:lnTo>
                  <a:pt x="247678" y="22464"/>
                </a:lnTo>
                <a:lnTo>
                  <a:pt x="208357" y="5877"/>
                </a:lnTo>
                <a:lnTo>
                  <a:pt x="16459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9433559" y="2456689"/>
            <a:ext cx="659130" cy="659130"/>
          </a:xfrm>
          <a:custGeom>
            <a:avLst/>
            <a:gdLst/>
            <a:ahLst/>
            <a:cxnLst/>
            <a:rect l="l" t="t" r="r" b="b"/>
            <a:pathLst>
              <a:path w="329564" h="329565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208357" y="5877"/>
                </a:lnTo>
                <a:lnTo>
                  <a:pt x="247678" y="22464"/>
                </a:lnTo>
                <a:lnTo>
                  <a:pt x="280987" y="48196"/>
                </a:lnTo>
                <a:lnTo>
                  <a:pt x="306719" y="81505"/>
                </a:lnTo>
                <a:lnTo>
                  <a:pt x="323306" y="120826"/>
                </a:lnTo>
                <a:lnTo>
                  <a:pt x="329184" y="164591"/>
                </a:lnTo>
                <a:lnTo>
                  <a:pt x="323306" y="208357"/>
                </a:lnTo>
                <a:lnTo>
                  <a:pt x="306719" y="247678"/>
                </a:lnTo>
                <a:lnTo>
                  <a:pt x="280987" y="280987"/>
                </a:lnTo>
                <a:lnTo>
                  <a:pt x="247678" y="306719"/>
                </a:lnTo>
                <a:lnTo>
                  <a:pt x="208357" y="323306"/>
                </a:lnTo>
                <a:lnTo>
                  <a:pt x="164592" y="329183"/>
                </a:lnTo>
                <a:lnTo>
                  <a:pt x="120826" y="323306"/>
                </a:lnTo>
                <a:lnTo>
                  <a:pt x="81505" y="306719"/>
                </a:lnTo>
                <a:lnTo>
                  <a:pt x="48196" y="280987"/>
                </a:lnTo>
                <a:lnTo>
                  <a:pt x="22464" y="247678"/>
                </a:lnTo>
                <a:lnTo>
                  <a:pt x="5877" y="208357"/>
                </a:lnTo>
                <a:lnTo>
                  <a:pt x="0" y="164591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9583673" y="2559810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01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9396983" y="4139185"/>
            <a:ext cx="661670" cy="659130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165354" y="0"/>
                </a:moveTo>
                <a:lnTo>
                  <a:pt x="121399" y="5877"/>
                </a:lnTo>
                <a:lnTo>
                  <a:pt x="81900" y="22464"/>
                </a:lnTo>
                <a:lnTo>
                  <a:pt x="48434" y="48196"/>
                </a:lnTo>
                <a:lnTo>
                  <a:pt x="22577" y="81505"/>
                </a:lnTo>
                <a:lnTo>
                  <a:pt x="5907" y="120826"/>
                </a:lnTo>
                <a:lnTo>
                  <a:pt x="0" y="164591"/>
                </a:lnTo>
                <a:lnTo>
                  <a:pt x="5907" y="208357"/>
                </a:lnTo>
                <a:lnTo>
                  <a:pt x="22577" y="247678"/>
                </a:lnTo>
                <a:lnTo>
                  <a:pt x="48434" y="280987"/>
                </a:lnTo>
                <a:lnTo>
                  <a:pt x="81900" y="306719"/>
                </a:lnTo>
                <a:lnTo>
                  <a:pt x="121399" y="323306"/>
                </a:lnTo>
                <a:lnTo>
                  <a:pt x="165354" y="329183"/>
                </a:lnTo>
                <a:lnTo>
                  <a:pt x="209308" y="323306"/>
                </a:lnTo>
                <a:lnTo>
                  <a:pt x="248807" y="306719"/>
                </a:lnTo>
                <a:lnTo>
                  <a:pt x="282273" y="280987"/>
                </a:lnTo>
                <a:lnTo>
                  <a:pt x="308130" y="247678"/>
                </a:lnTo>
                <a:lnTo>
                  <a:pt x="324800" y="208357"/>
                </a:lnTo>
                <a:lnTo>
                  <a:pt x="330708" y="164591"/>
                </a:lnTo>
                <a:lnTo>
                  <a:pt x="324800" y="120826"/>
                </a:lnTo>
                <a:lnTo>
                  <a:pt x="308130" y="81505"/>
                </a:lnTo>
                <a:lnTo>
                  <a:pt x="282273" y="48196"/>
                </a:lnTo>
                <a:lnTo>
                  <a:pt x="248807" y="22464"/>
                </a:lnTo>
                <a:lnTo>
                  <a:pt x="209308" y="5877"/>
                </a:lnTo>
                <a:lnTo>
                  <a:pt x="16535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9396983" y="4139185"/>
            <a:ext cx="661670" cy="659130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0" y="164591"/>
                </a:moveTo>
                <a:lnTo>
                  <a:pt x="5907" y="120826"/>
                </a:lnTo>
                <a:lnTo>
                  <a:pt x="22577" y="81505"/>
                </a:lnTo>
                <a:lnTo>
                  <a:pt x="48434" y="48196"/>
                </a:lnTo>
                <a:lnTo>
                  <a:pt x="81900" y="22464"/>
                </a:lnTo>
                <a:lnTo>
                  <a:pt x="121399" y="5877"/>
                </a:lnTo>
                <a:lnTo>
                  <a:pt x="165354" y="0"/>
                </a:lnTo>
                <a:lnTo>
                  <a:pt x="209308" y="5877"/>
                </a:lnTo>
                <a:lnTo>
                  <a:pt x="248807" y="22464"/>
                </a:lnTo>
                <a:lnTo>
                  <a:pt x="282273" y="48196"/>
                </a:lnTo>
                <a:lnTo>
                  <a:pt x="308130" y="81505"/>
                </a:lnTo>
                <a:lnTo>
                  <a:pt x="324800" y="120826"/>
                </a:lnTo>
                <a:lnTo>
                  <a:pt x="330708" y="164591"/>
                </a:lnTo>
                <a:lnTo>
                  <a:pt x="324800" y="208357"/>
                </a:lnTo>
                <a:lnTo>
                  <a:pt x="308130" y="247678"/>
                </a:lnTo>
                <a:lnTo>
                  <a:pt x="282273" y="280987"/>
                </a:lnTo>
                <a:lnTo>
                  <a:pt x="248807" y="306719"/>
                </a:lnTo>
                <a:lnTo>
                  <a:pt x="209308" y="323306"/>
                </a:lnTo>
                <a:lnTo>
                  <a:pt x="165354" y="329183"/>
                </a:lnTo>
                <a:lnTo>
                  <a:pt x="121399" y="323306"/>
                </a:lnTo>
                <a:lnTo>
                  <a:pt x="81900" y="306719"/>
                </a:lnTo>
                <a:lnTo>
                  <a:pt x="48434" y="280987"/>
                </a:lnTo>
                <a:lnTo>
                  <a:pt x="22577" y="247678"/>
                </a:lnTo>
                <a:lnTo>
                  <a:pt x="5907" y="208357"/>
                </a:lnTo>
                <a:lnTo>
                  <a:pt x="0" y="164591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9547859" y="4243578"/>
            <a:ext cx="36195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02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9400031" y="5943601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164592" y="0"/>
                </a:moveTo>
                <a:lnTo>
                  <a:pt x="120826" y="5907"/>
                </a:lnTo>
                <a:lnTo>
                  <a:pt x="81505" y="22577"/>
                </a:lnTo>
                <a:lnTo>
                  <a:pt x="48196" y="48434"/>
                </a:lnTo>
                <a:lnTo>
                  <a:pt x="22464" y="81900"/>
                </a:lnTo>
                <a:lnTo>
                  <a:pt x="5877" y="121399"/>
                </a:lnTo>
                <a:lnTo>
                  <a:pt x="0" y="165354"/>
                </a:lnTo>
                <a:lnTo>
                  <a:pt x="5877" y="209308"/>
                </a:lnTo>
                <a:lnTo>
                  <a:pt x="22464" y="248807"/>
                </a:lnTo>
                <a:lnTo>
                  <a:pt x="48196" y="282273"/>
                </a:lnTo>
                <a:lnTo>
                  <a:pt x="81505" y="308130"/>
                </a:lnTo>
                <a:lnTo>
                  <a:pt x="120826" y="324800"/>
                </a:lnTo>
                <a:lnTo>
                  <a:pt x="164592" y="330707"/>
                </a:lnTo>
                <a:lnTo>
                  <a:pt x="208357" y="324800"/>
                </a:lnTo>
                <a:lnTo>
                  <a:pt x="247678" y="308130"/>
                </a:lnTo>
                <a:lnTo>
                  <a:pt x="280987" y="282273"/>
                </a:lnTo>
                <a:lnTo>
                  <a:pt x="306719" y="248807"/>
                </a:lnTo>
                <a:lnTo>
                  <a:pt x="323306" y="209308"/>
                </a:lnTo>
                <a:lnTo>
                  <a:pt x="329184" y="165354"/>
                </a:lnTo>
                <a:lnTo>
                  <a:pt x="323306" y="121399"/>
                </a:lnTo>
                <a:lnTo>
                  <a:pt x="306719" y="81900"/>
                </a:lnTo>
                <a:lnTo>
                  <a:pt x="280987" y="48434"/>
                </a:lnTo>
                <a:lnTo>
                  <a:pt x="247678" y="22577"/>
                </a:lnTo>
                <a:lnTo>
                  <a:pt x="208357" y="5907"/>
                </a:lnTo>
                <a:lnTo>
                  <a:pt x="164592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9400031" y="5943601"/>
            <a:ext cx="659130" cy="661670"/>
          </a:xfrm>
          <a:custGeom>
            <a:avLst/>
            <a:gdLst/>
            <a:ahLst/>
            <a:cxnLst/>
            <a:rect l="l" t="t" r="r" b="b"/>
            <a:pathLst>
              <a:path w="329564" h="330835">
                <a:moveTo>
                  <a:pt x="0" y="165354"/>
                </a:moveTo>
                <a:lnTo>
                  <a:pt x="5877" y="121399"/>
                </a:lnTo>
                <a:lnTo>
                  <a:pt x="22464" y="81900"/>
                </a:lnTo>
                <a:lnTo>
                  <a:pt x="48196" y="48434"/>
                </a:lnTo>
                <a:lnTo>
                  <a:pt x="81505" y="22577"/>
                </a:lnTo>
                <a:lnTo>
                  <a:pt x="120826" y="5907"/>
                </a:lnTo>
                <a:lnTo>
                  <a:pt x="164592" y="0"/>
                </a:lnTo>
                <a:lnTo>
                  <a:pt x="208357" y="5907"/>
                </a:lnTo>
                <a:lnTo>
                  <a:pt x="247678" y="22577"/>
                </a:lnTo>
                <a:lnTo>
                  <a:pt x="280987" y="48434"/>
                </a:lnTo>
                <a:lnTo>
                  <a:pt x="306719" y="81900"/>
                </a:lnTo>
                <a:lnTo>
                  <a:pt x="323306" y="121399"/>
                </a:lnTo>
                <a:lnTo>
                  <a:pt x="329184" y="165354"/>
                </a:lnTo>
                <a:lnTo>
                  <a:pt x="323306" y="209308"/>
                </a:lnTo>
                <a:lnTo>
                  <a:pt x="306719" y="248807"/>
                </a:lnTo>
                <a:lnTo>
                  <a:pt x="280987" y="282273"/>
                </a:lnTo>
                <a:lnTo>
                  <a:pt x="247678" y="308130"/>
                </a:lnTo>
                <a:lnTo>
                  <a:pt x="208357" y="324800"/>
                </a:lnTo>
                <a:lnTo>
                  <a:pt x="164592" y="330707"/>
                </a:lnTo>
                <a:lnTo>
                  <a:pt x="120826" y="324800"/>
                </a:lnTo>
                <a:lnTo>
                  <a:pt x="81505" y="308130"/>
                </a:lnTo>
                <a:lnTo>
                  <a:pt x="48196" y="282273"/>
                </a:lnTo>
                <a:lnTo>
                  <a:pt x="22464" y="248807"/>
                </a:lnTo>
                <a:lnTo>
                  <a:pt x="5877" y="209308"/>
                </a:lnTo>
                <a:lnTo>
                  <a:pt x="0" y="165354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9396983" y="7906511"/>
            <a:ext cx="661670" cy="659130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165354" y="0"/>
                </a:moveTo>
                <a:lnTo>
                  <a:pt x="121399" y="5879"/>
                </a:lnTo>
                <a:lnTo>
                  <a:pt x="81900" y="22470"/>
                </a:lnTo>
                <a:lnTo>
                  <a:pt x="48434" y="48206"/>
                </a:lnTo>
                <a:lnTo>
                  <a:pt x="22577" y="81517"/>
                </a:lnTo>
                <a:lnTo>
                  <a:pt x="5907" y="120835"/>
                </a:lnTo>
                <a:lnTo>
                  <a:pt x="0" y="164592"/>
                </a:lnTo>
                <a:lnTo>
                  <a:pt x="5907" y="208348"/>
                </a:lnTo>
                <a:lnTo>
                  <a:pt x="22577" y="247666"/>
                </a:lnTo>
                <a:lnTo>
                  <a:pt x="48434" y="280977"/>
                </a:lnTo>
                <a:lnTo>
                  <a:pt x="81900" y="306713"/>
                </a:lnTo>
                <a:lnTo>
                  <a:pt x="121399" y="323304"/>
                </a:lnTo>
                <a:lnTo>
                  <a:pt x="165354" y="329184"/>
                </a:lnTo>
                <a:lnTo>
                  <a:pt x="209308" y="323304"/>
                </a:lnTo>
                <a:lnTo>
                  <a:pt x="248807" y="306713"/>
                </a:lnTo>
                <a:lnTo>
                  <a:pt x="282273" y="280977"/>
                </a:lnTo>
                <a:lnTo>
                  <a:pt x="308130" y="247666"/>
                </a:lnTo>
                <a:lnTo>
                  <a:pt x="324800" y="208348"/>
                </a:lnTo>
                <a:lnTo>
                  <a:pt x="330708" y="164592"/>
                </a:lnTo>
                <a:lnTo>
                  <a:pt x="324800" y="120835"/>
                </a:lnTo>
                <a:lnTo>
                  <a:pt x="308130" y="81517"/>
                </a:lnTo>
                <a:lnTo>
                  <a:pt x="282273" y="48206"/>
                </a:lnTo>
                <a:lnTo>
                  <a:pt x="248807" y="22470"/>
                </a:lnTo>
                <a:lnTo>
                  <a:pt x="209308" y="5879"/>
                </a:lnTo>
                <a:lnTo>
                  <a:pt x="165354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9396983" y="7906511"/>
            <a:ext cx="661670" cy="659130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0" y="164592"/>
                </a:moveTo>
                <a:lnTo>
                  <a:pt x="5907" y="120835"/>
                </a:lnTo>
                <a:lnTo>
                  <a:pt x="22577" y="81517"/>
                </a:lnTo>
                <a:lnTo>
                  <a:pt x="48434" y="48206"/>
                </a:lnTo>
                <a:lnTo>
                  <a:pt x="81900" y="22470"/>
                </a:lnTo>
                <a:lnTo>
                  <a:pt x="121399" y="5879"/>
                </a:lnTo>
                <a:lnTo>
                  <a:pt x="165354" y="0"/>
                </a:lnTo>
                <a:lnTo>
                  <a:pt x="209308" y="5879"/>
                </a:lnTo>
                <a:lnTo>
                  <a:pt x="248807" y="22470"/>
                </a:lnTo>
                <a:lnTo>
                  <a:pt x="282273" y="48206"/>
                </a:lnTo>
                <a:lnTo>
                  <a:pt x="308130" y="81517"/>
                </a:lnTo>
                <a:lnTo>
                  <a:pt x="324800" y="120835"/>
                </a:lnTo>
                <a:lnTo>
                  <a:pt x="330708" y="164592"/>
                </a:lnTo>
                <a:lnTo>
                  <a:pt x="324800" y="208348"/>
                </a:lnTo>
                <a:lnTo>
                  <a:pt x="308130" y="247666"/>
                </a:lnTo>
                <a:lnTo>
                  <a:pt x="282273" y="280977"/>
                </a:lnTo>
                <a:lnTo>
                  <a:pt x="248807" y="306713"/>
                </a:lnTo>
                <a:lnTo>
                  <a:pt x="209308" y="323304"/>
                </a:lnTo>
                <a:lnTo>
                  <a:pt x="165354" y="329184"/>
                </a:lnTo>
                <a:lnTo>
                  <a:pt x="121399" y="323304"/>
                </a:lnTo>
                <a:lnTo>
                  <a:pt x="81900" y="306713"/>
                </a:lnTo>
                <a:lnTo>
                  <a:pt x="48434" y="280977"/>
                </a:lnTo>
                <a:lnTo>
                  <a:pt x="22577" y="247666"/>
                </a:lnTo>
                <a:lnTo>
                  <a:pt x="5907" y="208348"/>
                </a:lnTo>
                <a:lnTo>
                  <a:pt x="0" y="164592"/>
                </a:lnTo>
                <a:close/>
              </a:path>
            </a:pathLst>
          </a:custGeom>
          <a:ln w="579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9547859" y="5426965"/>
            <a:ext cx="7562850" cy="36112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63270">
              <a:spcBef>
                <a:spcPts val="200"/>
              </a:spcBef>
            </a:pPr>
            <a:r>
              <a:rPr sz="2400" b="1" spc="-40" dirty="0">
                <a:solidFill>
                  <a:srgbClr val="F19C13"/>
                </a:solidFill>
                <a:cs typeface="Calibri"/>
              </a:rPr>
              <a:t>KYC </a:t>
            </a:r>
            <a:r>
              <a:rPr sz="2400" b="1" spc="-60" dirty="0">
                <a:solidFill>
                  <a:srgbClr val="F19C13"/>
                </a:solidFill>
                <a:cs typeface="Calibri"/>
              </a:rPr>
              <a:t>Token</a:t>
            </a:r>
            <a:r>
              <a:rPr sz="2400" b="1" spc="6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Issuance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763270">
              <a:lnSpc>
                <a:spcPts val="2210"/>
              </a:lnSpc>
              <a:spcBef>
                <a:spcPts val="10"/>
              </a:spcBef>
            </a:pPr>
            <a:r>
              <a:rPr sz="2000" spc="-20" dirty="0">
                <a:solidFill>
                  <a:srgbClr val="7E7E7E"/>
                </a:solidFill>
                <a:cs typeface="Calibri"/>
              </a:rPr>
              <a:t>The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A cryptographic token is generated for the customer</a:t>
            </a:r>
            <a:r>
              <a:rPr sz="2000" spc="19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which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763270" indent="-737870">
              <a:lnSpc>
                <a:spcPts val="2640"/>
              </a:lnSpc>
              <a:buClr>
                <a:srgbClr val="FFFFFF"/>
              </a:buClr>
              <a:buSzPct val="120000"/>
              <a:buFont typeface="Calibri"/>
              <a:buAutoNum type="arabicPeriod" startAt="3"/>
              <a:tabLst>
                <a:tab pos="763270" algn="l"/>
                <a:tab pos="764540" algn="l"/>
              </a:tabLst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can be used to verify the authenticity of the trusted</a:t>
            </a:r>
            <a:r>
              <a:rPr sz="2000" spc="10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dirty="0">
                <a:solidFill>
                  <a:srgbClr val="7E7E7E"/>
                </a:solidFill>
                <a:cs typeface="Calibri"/>
              </a:rPr>
              <a:t>party’s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763270" marR="10160">
              <a:lnSpc>
                <a:spcPts val="2400"/>
              </a:lnSpc>
              <a:spcBef>
                <a:spcPts val="40"/>
              </a:spcBef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signature, the documents and thus the validity of each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step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of the 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KYC</a:t>
            </a:r>
            <a:r>
              <a:rPr sz="2000" spc="3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process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20"/>
              </a:spcBef>
            </a:pPr>
            <a:endParaRPr sz="2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63270"/>
            <a:r>
              <a:rPr sz="2400" b="1" spc="-10" dirty="0">
                <a:solidFill>
                  <a:srgbClr val="9CB955"/>
                </a:solidFill>
                <a:cs typeface="Calibri"/>
              </a:rPr>
              <a:t>Ongoing</a:t>
            </a:r>
            <a:r>
              <a:rPr sz="2400" b="1" spc="30" dirty="0">
                <a:solidFill>
                  <a:srgbClr val="9CB95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Updates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763270">
              <a:lnSpc>
                <a:spcPts val="2200"/>
              </a:lnSpc>
              <a:spcBef>
                <a:spcPts val="20"/>
              </a:spcBef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With As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some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documents become obsolete or invalid, a</a:t>
            </a:r>
            <a:r>
              <a:rPr sz="2000" spc="11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workflow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763270" indent="-737870">
              <a:lnSpc>
                <a:spcPts val="2640"/>
              </a:lnSpc>
              <a:buClr>
                <a:srgbClr val="FFFFFF"/>
              </a:buClr>
              <a:buSzPct val="120000"/>
              <a:buFont typeface="Calibri"/>
              <a:buAutoNum type="arabicPeriod" startAt="4"/>
              <a:tabLst>
                <a:tab pos="763270" algn="l"/>
                <a:tab pos="764540" algn="l"/>
              </a:tabLst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is introduced </a:t>
            </a:r>
            <a:r>
              <a:rPr sz="2000" dirty="0">
                <a:solidFill>
                  <a:srgbClr val="7E7E7E"/>
                </a:solidFill>
                <a:cs typeface="Calibri"/>
              </a:rPr>
              <a:t>and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updates are timestamped into a public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763270" marR="695960">
              <a:lnSpc>
                <a:spcPts val="2400"/>
              </a:lnSpc>
              <a:spcBef>
                <a:spcPts val="40"/>
              </a:spcBef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blockchain to prove the validation of these documents by a  trusted</a:t>
            </a:r>
            <a:r>
              <a:rPr sz="2000" spc="2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party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2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4927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for Banking: </a:t>
            </a:r>
            <a:r>
              <a:rPr sz="5600" spc="-20" dirty="0">
                <a:solidFill>
                  <a:srgbClr val="095A82"/>
                </a:solidFill>
              </a:rPr>
              <a:t>Trading</a:t>
            </a:r>
            <a:r>
              <a:rPr sz="5600" spc="2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Platforms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251202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80" h="3467100">
                <a:moveTo>
                  <a:pt x="0" y="0"/>
                </a:moveTo>
                <a:lnTo>
                  <a:pt x="0" y="3467100"/>
                </a:lnTo>
                <a:lnTo>
                  <a:pt x="1490472" y="2773680"/>
                </a:lnTo>
                <a:lnTo>
                  <a:pt x="1490472" y="693420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251202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80" h="3467100">
                <a:moveTo>
                  <a:pt x="0" y="3467100"/>
                </a:moveTo>
                <a:lnTo>
                  <a:pt x="0" y="0"/>
                </a:lnTo>
                <a:lnTo>
                  <a:pt x="1490472" y="693420"/>
                </a:lnTo>
                <a:lnTo>
                  <a:pt x="1490472" y="2773680"/>
                </a:lnTo>
                <a:lnTo>
                  <a:pt x="0" y="34671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417523" y="4269741"/>
            <a:ext cx="2640330" cy="243483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" marR="10160" indent="-3810" algn="ctr">
              <a:lnSpc>
                <a:spcPct val="91600"/>
              </a:lnSpc>
              <a:spcBef>
                <a:spcPts val="44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blockchain  technology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offers </a:t>
            </a:r>
            <a:r>
              <a:rPr sz="2400" dirty="0">
                <a:solidFill>
                  <a:srgbClr val="FFFFFF"/>
                </a:solidFill>
                <a:cs typeface="Calibri"/>
              </a:rPr>
              <a:t>a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potential </a:t>
            </a:r>
            <a:r>
              <a:rPr sz="2400" dirty="0">
                <a:solidFill>
                  <a:srgbClr val="FFFFFF"/>
                </a:solidFill>
                <a:cs typeface="Calibri"/>
              </a:rPr>
              <a:t>new  medium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</a:t>
            </a:r>
            <a:r>
              <a:rPr sz="2400" spc="-18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exchange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assets without  centralised trusts or  intermediaries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4491228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0"/>
                </a:moveTo>
                <a:lnTo>
                  <a:pt x="0" y="3467100"/>
                </a:lnTo>
                <a:lnTo>
                  <a:pt x="1490472" y="2773680"/>
                </a:lnTo>
                <a:lnTo>
                  <a:pt x="1490472" y="693420"/>
                </a:lnTo>
                <a:lnTo>
                  <a:pt x="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4491228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3467100"/>
                </a:moveTo>
                <a:lnTo>
                  <a:pt x="0" y="0"/>
                </a:lnTo>
                <a:lnTo>
                  <a:pt x="1490472" y="693420"/>
                </a:lnTo>
                <a:lnTo>
                  <a:pt x="1490472" y="2773680"/>
                </a:lnTo>
                <a:lnTo>
                  <a:pt x="0" y="34671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4691635" y="3432302"/>
            <a:ext cx="2569210" cy="4133696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" marR="10160" algn="ctr">
              <a:lnSpc>
                <a:spcPct val="91600"/>
              </a:lnSpc>
              <a:spcBef>
                <a:spcPts val="44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traceability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 the permanent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historic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record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that  would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exist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on  blockchain backing  </a:t>
            </a:r>
            <a:r>
              <a:rPr sz="2400" dirty="0">
                <a:solidFill>
                  <a:srgbClr val="FFFFFF"/>
                </a:solidFill>
                <a:cs typeface="Calibri"/>
              </a:rPr>
              <a:t>up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every asset or  item of value that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was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traded would  provide assurance 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authenticity all  the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way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through</a:t>
            </a:r>
            <a:r>
              <a:rPr sz="2400" spc="-21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supply</a:t>
            </a:r>
            <a:r>
              <a:rPr sz="24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chain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7655052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0"/>
                </a:moveTo>
                <a:lnTo>
                  <a:pt x="0" y="3467100"/>
                </a:lnTo>
                <a:lnTo>
                  <a:pt x="1490472" y="2773680"/>
                </a:lnTo>
                <a:lnTo>
                  <a:pt x="1490472" y="693420"/>
                </a:lnTo>
                <a:lnTo>
                  <a:pt x="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7655052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3467100"/>
                </a:moveTo>
                <a:lnTo>
                  <a:pt x="0" y="0"/>
                </a:lnTo>
                <a:lnTo>
                  <a:pt x="1490472" y="693420"/>
                </a:lnTo>
                <a:lnTo>
                  <a:pt x="1490472" y="2773680"/>
                </a:lnTo>
                <a:lnTo>
                  <a:pt x="0" y="34671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7783069" y="3935221"/>
            <a:ext cx="2721610" cy="311437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" marR="10160" indent="-1270" algn="ctr">
              <a:lnSpc>
                <a:spcPct val="91600"/>
              </a:lnSpc>
              <a:spcBef>
                <a:spcPts val="440"/>
              </a:spcBef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when </a:t>
            </a:r>
            <a:r>
              <a:rPr sz="2400" dirty="0">
                <a:solidFill>
                  <a:srgbClr val="FFFFFF"/>
                </a:solidFill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high-value  item </a:t>
            </a:r>
            <a:r>
              <a:rPr sz="2400" dirty="0">
                <a:solidFill>
                  <a:srgbClr val="FFFFFF"/>
                </a:solidFill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first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created,</a:t>
            </a:r>
            <a:r>
              <a:rPr sz="2400" spc="-20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a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corresponding digital 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token </a:t>
            </a:r>
            <a:r>
              <a:rPr sz="2400" dirty="0">
                <a:solidFill>
                  <a:srgbClr val="FFFFFF"/>
                </a:solidFill>
                <a:cs typeface="Calibri"/>
              </a:rPr>
              <a:t>is issued by a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trusted central  </a:t>
            </a:r>
            <a:r>
              <a:rPr sz="2400" dirty="0">
                <a:solidFill>
                  <a:srgbClr val="FFFFFF"/>
                </a:solidFill>
                <a:cs typeface="Calibri"/>
              </a:rPr>
              <a:t>authority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which </a:t>
            </a:r>
            <a:r>
              <a:rPr sz="2400" dirty="0">
                <a:solidFill>
                  <a:srgbClr val="FFFFFF"/>
                </a:solidFill>
                <a:cs typeface="Calibri"/>
              </a:rPr>
              <a:t>acts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to authenticate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product’s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point of  origin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10858501" y="2052826"/>
            <a:ext cx="2978150" cy="6934200"/>
          </a:xfrm>
          <a:custGeom>
            <a:avLst/>
            <a:gdLst/>
            <a:ahLst/>
            <a:cxnLst/>
            <a:rect l="l" t="t" r="r" b="b"/>
            <a:pathLst>
              <a:path w="1489075" h="3467100">
                <a:moveTo>
                  <a:pt x="0" y="0"/>
                </a:moveTo>
                <a:lnTo>
                  <a:pt x="0" y="3467100"/>
                </a:lnTo>
                <a:lnTo>
                  <a:pt x="1488948" y="2773680"/>
                </a:lnTo>
                <a:lnTo>
                  <a:pt x="1488948" y="693420"/>
                </a:lnTo>
                <a:lnTo>
                  <a:pt x="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0858501" y="2052826"/>
            <a:ext cx="2978150" cy="6934200"/>
          </a:xfrm>
          <a:custGeom>
            <a:avLst/>
            <a:gdLst/>
            <a:ahLst/>
            <a:cxnLst/>
            <a:rect l="l" t="t" r="r" b="b"/>
            <a:pathLst>
              <a:path w="1489075" h="3467100">
                <a:moveTo>
                  <a:pt x="0" y="3467100"/>
                </a:moveTo>
                <a:lnTo>
                  <a:pt x="0" y="0"/>
                </a:lnTo>
                <a:lnTo>
                  <a:pt x="1488948" y="693420"/>
                </a:lnTo>
                <a:lnTo>
                  <a:pt x="1488948" y="2773680"/>
                </a:lnTo>
                <a:lnTo>
                  <a:pt x="0" y="34671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11034520" y="3767583"/>
            <a:ext cx="2618740" cy="3454151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" marR="10160" algn="ctr">
              <a:lnSpc>
                <a:spcPct val="91600"/>
              </a:lnSpc>
              <a:spcBef>
                <a:spcPts val="440"/>
              </a:spcBef>
            </a:pPr>
            <a:r>
              <a:rPr sz="2400" spc="-20" dirty="0">
                <a:solidFill>
                  <a:srgbClr val="FFFFFF"/>
                </a:solidFill>
                <a:cs typeface="Calibri"/>
              </a:rPr>
              <a:t>Every </a:t>
            </a:r>
            <a:r>
              <a:rPr sz="2400" dirty="0">
                <a:solidFill>
                  <a:srgbClr val="FFFFFF"/>
                </a:solidFill>
                <a:cs typeface="Calibri"/>
              </a:rPr>
              <a:t>time the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product </a:t>
            </a:r>
            <a:r>
              <a:rPr sz="2400" dirty="0">
                <a:solidFill>
                  <a:srgbClr val="FFFFFF"/>
                </a:solidFill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bought 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sold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digital 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token </a:t>
            </a:r>
            <a:r>
              <a:rPr sz="2400" dirty="0">
                <a:solidFill>
                  <a:srgbClr val="FFFFFF"/>
                </a:solidFill>
                <a:cs typeface="Calibri"/>
              </a:rPr>
              <a:t>is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moved </a:t>
            </a:r>
            <a:r>
              <a:rPr sz="2400" dirty="0">
                <a:solidFill>
                  <a:srgbClr val="FFFFFF"/>
                </a:solidFill>
                <a:cs typeface="Calibri"/>
              </a:rPr>
              <a:t>in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parallel so that </a:t>
            </a:r>
            <a:r>
              <a:rPr sz="2400" dirty="0">
                <a:solidFill>
                  <a:srgbClr val="FFFFFF"/>
                </a:solidFill>
                <a:cs typeface="Calibri"/>
              </a:rPr>
              <a:t>a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real-world chain of  ownership </a:t>
            </a:r>
            <a:r>
              <a:rPr sz="2400" dirty="0">
                <a:solidFill>
                  <a:srgbClr val="FFFFFF"/>
                </a:solidFill>
                <a:cs typeface="Calibri"/>
              </a:rPr>
              <a:t>is</a:t>
            </a:r>
            <a:r>
              <a:rPr sz="2400" spc="-14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created 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mirrored </a:t>
            </a:r>
            <a:r>
              <a:rPr sz="2400" dirty="0">
                <a:solidFill>
                  <a:srgbClr val="FFFFFF"/>
                </a:solidFill>
                <a:cs typeface="Calibri"/>
              </a:rPr>
              <a:t>by the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blockchain history</a:t>
            </a:r>
            <a:r>
              <a:rPr sz="2400" spc="-17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of  that digital</a:t>
            </a:r>
            <a:r>
              <a:rPr sz="2400" spc="-10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token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14058900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0"/>
                </a:moveTo>
                <a:lnTo>
                  <a:pt x="0" y="3467100"/>
                </a:lnTo>
                <a:lnTo>
                  <a:pt x="1490472" y="2773680"/>
                </a:lnTo>
                <a:lnTo>
                  <a:pt x="1490472" y="693420"/>
                </a:lnTo>
                <a:lnTo>
                  <a:pt x="0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14058900" y="2052826"/>
            <a:ext cx="2981960" cy="6934200"/>
          </a:xfrm>
          <a:custGeom>
            <a:avLst/>
            <a:gdLst/>
            <a:ahLst/>
            <a:cxnLst/>
            <a:rect l="l" t="t" r="r" b="b"/>
            <a:pathLst>
              <a:path w="1490979" h="3467100">
                <a:moveTo>
                  <a:pt x="0" y="3467100"/>
                </a:moveTo>
                <a:lnTo>
                  <a:pt x="0" y="0"/>
                </a:lnTo>
                <a:lnTo>
                  <a:pt x="1490472" y="693420"/>
                </a:lnTo>
                <a:lnTo>
                  <a:pt x="1490472" y="2773680"/>
                </a:lnTo>
                <a:lnTo>
                  <a:pt x="0" y="34671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 txBox="1"/>
          <p:nvPr/>
        </p:nvSpPr>
        <p:spPr>
          <a:xfrm>
            <a:off x="14246607" y="3935221"/>
            <a:ext cx="2599690" cy="311437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5400" marR="10160" indent="2540" algn="ctr">
              <a:lnSpc>
                <a:spcPct val="91600"/>
              </a:lnSpc>
              <a:spcBef>
                <a:spcPts val="44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digital </a:t>
            </a:r>
            <a:r>
              <a:rPr sz="2400" spc="-30" dirty="0">
                <a:solidFill>
                  <a:srgbClr val="FFFFFF"/>
                </a:solidFill>
                <a:cs typeface="Calibri"/>
              </a:rPr>
              <a:t>token </a:t>
            </a:r>
            <a:r>
              <a:rPr sz="2400" dirty="0">
                <a:solidFill>
                  <a:srgbClr val="FFFFFF"/>
                </a:solidFill>
                <a:cs typeface="Calibri"/>
              </a:rPr>
              <a:t>is  acting as a virtual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“certificate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of  </a:t>
            </a:r>
            <a:r>
              <a:rPr sz="2400" dirty="0">
                <a:solidFill>
                  <a:srgbClr val="FFFFFF"/>
                </a:solidFill>
                <a:cs typeface="Calibri"/>
              </a:rPr>
              <a:t>authenticity”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which  would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have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advantage that </a:t>
            </a:r>
            <a:r>
              <a:rPr sz="2400" dirty="0">
                <a:solidFill>
                  <a:srgbClr val="FFFFFF"/>
                </a:solidFill>
                <a:cs typeface="Calibri"/>
              </a:rPr>
              <a:t>it is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far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harder to steal</a:t>
            </a:r>
            <a:r>
              <a:rPr sz="2400" spc="-20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or 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forge </a:t>
            </a:r>
            <a:r>
              <a:rPr sz="2400" dirty="0">
                <a:solidFill>
                  <a:srgbClr val="FFFFFF"/>
                </a:solidFill>
                <a:cs typeface="Calibri"/>
              </a:rPr>
              <a:t>than a piece</a:t>
            </a:r>
            <a:r>
              <a:rPr sz="2400" spc="-26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of  </a:t>
            </a:r>
            <a:r>
              <a:rPr sz="2400" dirty="0">
                <a:solidFill>
                  <a:srgbClr val="FFFFFF"/>
                </a:solidFill>
                <a:cs typeface="Calibri"/>
              </a:rPr>
              <a:t>paper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9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8584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Use Cases for Banking: Reduction of</a:t>
            </a:r>
            <a:r>
              <a:rPr sz="5600" spc="228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Fraud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917446" y="2938272"/>
            <a:ext cx="604520" cy="607060"/>
          </a:xfrm>
          <a:custGeom>
            <a:avLst/>
            <a:gdLst/>
            <a:ahLst/>
            <a:cxnLst/>
            <a:rect l="l" t="t" r="r" b="b"/>
            <a:pathLst>
              <a:path w="302259" h="303530">
                <a:moveTo>
                  <a:pt x="244525" y="0"/>
                </a:moveTo>
                <a:lnTo>
                  <a:pt x="57226" y="0"/>
                </a:lnTo>
                <a:lnTo>
                  <a:pt x="35115" y="3764"/>
                </a:lnTo>
                <a:lnTo>
                  <a:pt x="16906" y="14398"/>
                </a:lnTo>
                <a:lnTo>
                  <a:pt x="4551" y="30914"/>
                </a:lnTo>
                <a:lnTo>
                  <a:pt x="0" y="52324"/>
                </a:lnTo>
                <a:lnTo>
                  <a:pt x="0" y="245744"/>
                </a:lnTo>
                <a:lnTo>
                  <a:pt x="4551" y="267968"/>
                </a:lnTo>
                <a:lnTo>
                  <a:pt x="16906" y="286273"/>
                </a:lnTo>
                <a:lnTo>
                  <a:pt x="35115" y="298698"/>
                </a:lnTo>
                <a:lnTo>
                  <a:pt x="57226" y="303275"/>
                </a:lnTo>
                <a:lnTo>
                  <a:pt x="244525" y="303275"/>
                </a:lnTo>
                <a:lnTo>
                  <a:pt x="266636" y="298698"/>
                </a:lnTo>
                <a:lnTo>
                  <a:pt x="284845" y="286273"/>
                </a:lnTo>
                <a:lnTo>
                  <a:pt x="297200" y="267968"/>
                </a:lnTo>
                <a:lnTo>
                  <a:pt x="301752" y="245744"/>
                </a:lnTo>
                <a:lnTo>
                  <a:pt x="301752" y="235330"/>
                </a:lnTo>
                <a:lnTo>
                  <a:pt x="119659" y="235330"/>
                </a:lnTo>
                <a:lnTo>
                  <a:pt x="114452" y="230124"/>
                </a:lnTo>
                <a:lnTo>
                  <a:pt x="46824" y="156844"/>
                </a:lnTo>
                <a:lnTo>
                  <a:pt x="41617" y="151637"/>
                </a:lnTo>
                <a:lnTo>
                  <a:pt x="41617" y="146430"/>
                </a:lnTo>
                <a:lnTo>
                  <a:pt x="72834" y="115062"/>
                </a:lnTo>
                <a:lnTo>
                  <a:pt x="171634" y="115062"/>
                </a:lnTo>
                <a:lnTo>
                  <a:pt x="223710" y="62737"/>
                </a:lnTo>
                <a:lnTo>
                  <a:pt x="301752" y="62737"/>
                </a:lnTo>
                <a:lnTo>
                  <a:pt x="301752" y="52324"/>
                </a:lnTo>
                <a:lnTo>
                  <a:pt x="297200" y="30914"/>
                </a:lnTo>
                <a:lnTo>
                  <a:pt x="284845" y="14398"/>
                </a:lnTo>
                <a:lnTo>
                  <a:pt x="266636" y="3764"/>
                </a:lnTo>
                <a:lnTo>
                  <a:pt x="244525" y="0"/>
                </a:lnTo>
                <a:close/>
              </a:path>
              <a:path w="302259" h="303530">
                <a:moveTo>
                  <a:pt x="301752" y="62737"/>
                </a:moveTo>
                <a:lnTo>
                  <a:pt x="228917" y="62737"/>
                </a:lnTo>
                <a:lnTo>
                  <a:pt x="260134" y="94106"/>
                </a:lnTo>
                <a:lnTo>
                  <a:pt x="260134" y="104521"/>
                </a:lnTo>
                <a:lnTo>
                  <a:pt x="254927" y="109854"/>
                </a:lnTo>
                <a:lnTo>
                  <a:pt x="130060" y="235330"/>
                </a:lnTo>
                <a:lnTo>
                  <a:pt x="301752" y="235330"/>
                </a:lnTo>
                <a:lnTo>
                  <a:pt x="301752" y="62737"/>
                </a:lnTo>
                <a:close/>
              </a:path>
              <a:path w="302259" h="303530">
                <a:moveTo>
                  <a:pt x="171634" y="115062"/>
                </a:moveTo>
                <a:lnTo>
                  <a:pt x="78041" y="115062"/>
                </a:lnTo>
                <a:lnTo>
                  <a:pt x="124866" y="162051"/>
                </a:lnTo>
                <a:lnTo>
                  <a:pt x="171634" y="115062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917446" y="1908048"/>
            <a:ext cx="604520" cy="607060"/>
          </a:xfrm>
          <a:custGeom>
            <a:avLst/>
            <a:gdLst/>
            <a:ahLst/>
            <a:cxnLst/>
            <a:rect l="l" t="t" r="r" b="b"/>
            <a:pathLst>
              <a:path w="302259" h="303530">
                <a:moveTo>
                  <a:pt x="244525" y="0"/>
                </a:moveTo>
                <a:lnTo>
                  <a:pt x="57226" y="0"/>
                </a:lnTo>
                <a:lnTo>
                  <a:pt x="35115" y="3764"/>
                </a:lnTo>
                <a:lnTo>
                  <a:pt x="16906" y="14398"/>
                </a:lnTo>
                <a:lnTo>
                  <a:pt x="4551" y="30914"/>
                </a:lnTo>
                <a:lnTo>
                  <a:pt x="0" y="52324"/>
                </a:lnTo>
                <a:lnTo>
                  <a:pt x="0" y="245745"/>
                </a:lnTo>
                <a:lnTo>
                  <a:pt x="4551" y="267968"/>
                </a:lnTo>
                <a:lnTo>
                  <a:pt x="16906" y="286273"/>
                </a:lnTo>
                <a:lnTo>
                  <a:pt x="35115" y="298698"/>
                </a:lnTo>
                <a:lnTo>
                  <a:pt x="57226" y="303275"/>
                </a:lnTo>
                <a:lnTo>
                  <a:pt x="244525" y="303275"/>
                </a:lnTo>
                <a:lnTo>
                  <a:pt x="266636" y="298698"/>
                </a:lnTo>
                <a:lnTo>
                  <a:pt x="284845" y="286273"/>
                </a:lnTo>
                <a:lnTo>
                  <a:pt x="297200" y="267968"/>
                </a:lnTo>
                <a:lnTo>
                  <a:pt x="301752" y="245745"/>
                </a:lnTo>
                <a:lnTo>
                  <a:pt x="301752" y="235330"/>
                </a:lnTo>
                <a:lnTo>
                  <a:pt x="119659" y="235330"/>
                </a:lnTo>
                <a:lnTo>
                  <a:pt x="114452" y="230124"/>
                </a:lnTo>
                <a:lnTo>
                  <a:pt x="46824" y="156845"/>
                </a:lnTo>
                <a:lnTo>
                  <a:pt x="41617" y="151637"/>
                </a:lnTo>
                <a:lnTo>
                  <a:pt x="41617" y="146430"/>
                </a:lnTo>
                <a:lnTo>
                  <a:pt x="72834" y="115062"/>
                </a:lnTo>
                <a:lnTo>
                  <a:pt x="171634" y="115062"/>
                </a:lnTo>
                <a:lnTo>
                  <a:pt x="223710" y="62737"/>
                </a:lnTo>
                <a:lnTo>
                  <a:pt x="301752" y="62737"/>
                </a:lnTo>
                <a:lnTo>
                  <a:pt x="301752" y="52324"/>
                </a:lnTo>
                <a:lnTo>
                  <a:pt x="297200" y="30914"/>
                </a:lnTo>
                <a:lnTo>
                  <a:pt x="284845" y="14398"/>
                </a:lnTo>
                <a:lnTo>
                  <a:pt x="266636" y="3764"/>
                </a:lnTo>
                <a:lnTo>
                  <a:pt x="244525" y="0"/>
                </a:lnTo>
                <a:close/>
              </a:path>
              <a:path w="302259" h="303530">
                <a:moveTo>
                  <a:pt x="301752" y="62737"/>
                </a:moveTo>
                <a:lnTo>
                  <a:pt x="228917" y="62737"/>
                </a:lnTo>
                <a:lnTo>
                  <a:pt x="260134" y="94106"/>
                </a:lnTo>
                <a:lnTo>
                  <a:pt x="260134" y="104521"/>
                </a:lnTo>
                <a:lnTo>
                  <a:pt x="254927" y="109854"/>
                </a:lnTo>
                <a:lnTo>
                  <a:pt x="130060" y="235330"/>
                </a:lnTo>
                <a:lnTo>
                  <a:pt x="301752" y="235330"/>
                </a:lnTo>
                <a:lnTo>
                  <a:pt x="301752" y="62737"/>
                </a:lnTo>
                <a:close/>
              </a:path>
              <a:path w="302259" h="303530">
                <a:moveTo>
                  <a:pt x="171634" y="115062"/>
                </a:moveTo>
                <a:lnTo>
                  <a:pt x="78041" y="115062"/>
                </a:lnTo>
                <a:lnTo>
                  <a:pt x="124866" y="162051"/>
                </a:lnTo>
                <a:lnTo>
                  <a:pt x="171634" y="115062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917446" y="4102608"/>
            <a:ext cx="604520" cy="609600"/>
          </a:xfrm>
          <a:custGeom>
            <a:avLst/>
            <a:gdLst/>
            <a:ahLst/>
            <a:cxnLst/>
            <a:rect l="l" t="t" r="r" b="b"/>
            <a:pathLst>
              <a:path w="302259" h="304800">
                <a:moveTo>
                  <a:pt x="244525" y="0"/>
                </a:moveTo>
                <a:lnTo>
                  <a:pt x="57226" y="0"/>
                </a:lnTo>
                <a:lnTo>
                  <a:pt x="35115" y="3786"/>
                </a:lnTo>
                <a:lnTo>
                  <a:pt x="16906" y="14478"/>
                </a:lnTo>
                <a:lnTo>
                  <a:pt x="4551" y="31075"/>
                </a:lnTo>
                <a:lnTo>
                  <a:pt x="0" y="52577"/>
                </a:lnTo>
                <a:lnTo>
                  <a:pt x="0" y="247014"/>
                </a:lnTo>
                <a:lnTo>
                  <a:pt x="4551" y="269331"/>
                </a:lnTo>
                <a:lnTo>
                  <a:pt x="16906" y="287718"/>
                </a:lnTo>
                <a:lnTo>
                  <a:pt x="35115" y="300200"/>
                </a:lnTo>
                <a:lnTo>
                  <a:pt x="57226" y="304800"/>
                </a:lnTo>
                <a:lnTo>
                  <a:pt x="244525" y="304800"/>
                </a:lnTo>
                <a:lnTo>
                  <a:pt x="266636" y="300200"/>
                </a:lnTo>
                <a:lnTo>
                  <a:pt x="284845" y="287718"/>
                </a:lnTo>
                <a:lnTo>
                  <a:pt x="297200" y="269331"/>
                </a:lnTo>
                <a:lnTo>
                  <a:pt x="301752" y="247014"/>
                </a:lnTo>
                <a:lnTo>
                  <a:pt x="301752" y="236473"/>
                </a:lnTo>
                <a:lnTo>
                  <a:pt x="119659" y="236473"/>
                </a:lnTo>
                <a:lnTo>
                  <a:pt x="114452" y="231266"/>
                </a:lnTo>
                <a:lnTo>
                  <a:pt x="46824" y="157606"/>
                </a:lnTo>
                <a:lnTo>
                  <a:pt x="41617" y="152400"/>
                </a:lnTo>
                <a:lnTo>
                  <a:pt x="41617" y="147193"/>
                </a:lnTo>
                <a:lnTo>
                  <a:pt x="46824" y="141858"/>
                </a:lnTo>
                <a:lnTo>
                  <a:pt x="67640" y="120903"/>
                </a:lnTo>
                <a:lnTo>
                  <a:pt x="72834" y="115569"/>
                </a:lnTo>
                <a:lnTo>
                  <a:pt x="171754" y="115569"/>
                </a:lnTo>
                <a:lnTo>
                  <a:pt x="223710" y="63118"/>
                </a:lnTo>
                <a:lnTo>
                  <a:pt x="301752" y="63118"/>
                </a:lnTo>
                <a:lnTo>
                  <a:pt x="301752" y="52577"/>
                </a:lnTo>
                <a:lnTo>
                  <a:pt x="297200" y="31075"/>
                </a:lnTo>
                <a:lnTo>
                  <a:pt x="284845" y="14478"/>
                </a:lnTo>
                <a:lnTo>
                  <a:pt x="266636" y="3786"/>
                </a:lnTo>
                <a:lnTo>
                  <a:pt x="244525" y="0"/>
                </a:lnTo>
                <a:close/>
              </a:path>
              <a:path w="302259" h="304800">
                <a:moveTo>
                  <a:pt x="301752" y="63118"/>
                </a:moveTo>
                <a:lnTo>
                  <a:pt x="228917" y="63118"/>
                </a:lnTo>
                <a:lnTo>
                  <a:pt x="254927" y="89281"/>
                </a:lnTo>
                <a:lnTo>
                  <a:pt x="260134" y="94614"/>
                </a:lnTo>
                <a:lnTo>
                  <a:pt x="260134" y="105156"/>
                </a:lnTo>
                <a:lnTo>
                  <a:pt x="254927" y="110362"/>
                </a:lnTo>
                <a:lnTo>
                  <a:pt x="135267" y="231266"/>
                </a:lnTo>
                <a:lnTo>
                  <a:pt x="130060" y="236473"/>
                </a:lnTo>
                <a:lnTo>
                  <a:pt x="301752" y="236473"/>
                </a:lnTo>
                <a:lnTo>
                  <a:pt x="301752" y="63118"/>
                </a:lnTo>
                <a:close/>
              </a:path>
              <a:path w="302259" h="304800">
                <a:moveTo>
                  <a:pt x="171754" y="115569"/>
                </a:moveTo>
                <a:lnTo>
                  <a:pt x="78041" y="115569"/>
                </a:lnTo>
                <a:lnTo>
                  <a:pt x="83235" y="120903"/>
                </a:lnTo>
                <a:lnTo>
                  <a:pt x="124866" y="162940"/>
                </a:lnTo>
                <a:lnTo>
                  <a:pt x="171754" y="115569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917446" y="5449822"/>
            <a:ext cx="604520" cy="607060"/>
          </a:xfrm>
          <a:custGeom>
            <a:avLst/>
            <a:gdLst/>
            <a:ahLst/>
            <a:cxnLst/>
            <a:rect l="l" t="t" r="r" b="b"/>
            <a:pathLst>
              <a:path w="302259" h="303530">
                <a:moveTo>
                  <a:pt x="244525" y="0"/>
                </a:moveTo>
                <a:lnTo>
                  <a:pt x="57226" y="0"/>
                </a:lnTo>
                <a:lnTo>
                  <a:pt x="35115" y="3764"/>
                </a:lnTo>
                <a:lnTo>
                  <a:pt x="16906" y="14398"/>
                </a:lnTo>
                <a:lnTo>
                  <a:pt x="4551" y="30914"/>
                </a:lnTo>
                <a:lnTo>
                  <a:pt x="0" y="52324"/>
                </a:lnTo>
                <a:lnTo>
                  <a:pt x="0" y="245744"/>
                </a:lnTo>
                <a:lnTo>
                  <a:pt x="4551" y="267968"/>
                </a:lnTo>
                <a:lnTo>
                  <a:pt x="16906" y="286273"/>
                </a:lnTo>
                <a:lnTo>
                  <a:pt x="35115" y="298698"/>
                </a:lnTo>
                <a:lnTo>
                  <a:pt x="57226" y="303275"/>
                </a:lnTo>
                <a:lnTo>
                  <a:pt x="244525" y="303275"/>
                </a:lnTo>
                <a:lnTo>
                  <a:pt x="266636" y="298698"/>
                </a:lnTo>
                <a:lnTo>
                  <a:pt x="284845" y="286273"/>
                </a:lnTo>
                <a:lnTo>
                  <a:pt x="297200" y="267968"/>
                </a:lnTo>
                <a:lnTo>
                  <a:pt x="301752" y="245744"/>
                </a:lnTo>
                <a:lnTo>
                  <a:pt x="301752" y="235331"/>
                </a:lnTo>
                <a:lnTo>
                  <a:pt x="119659" y="235331"/>
                </a:lnTo>
                <a:lnTo>
                  <a:pt x="114452" y="230124"/>
                </a:lnTo>
                <a:lnTo>
                  <a:pt x="46824" y="156844"/>
                </a:lnTo>
                <a:lnTo>
                  <a:pt x="41617" y="151637"/>
                </a:lnTo>
                <a:lnTo>
                  <a:pt x="41617" y="146431"/>
                </a:lnTo>
                <a:lnTo>
                  <a:pt x="72834" y="115062"/>
                </a:lnTo>
                <a:lnTo>
                  <a:pt x="171634" y="115062"/>
                </a:lnTo>
                <a:lnTo>
                  <a:pt x="223710" y="62737"/>
                </a:lnTo>
                <a:lnTo>
                  <a:pt x="301752" y="62737"/>
                </a:lnTo>
                <a:lnTo>
                  <a:pt x="301752" y="52324"/>
                </a:lnTo>
                <a:lnTo>
                  <a:pt x="297200" y="30914"/>
                </a:lnTo>
                <a:lnTo>
                  <a:pt x="284845" y="14398"/>
                </a:lnTo>
                <a:lnTo>
                  <a:pt x="266636" y="3764"/>
                </a:lnTo>
                <a:lnTo>
                  <a:pt x="244525" y="0"/>
                </a:lnTo>
                <a:close/>
              </a:path>
              <a:path w="302259" h="303530">
                <a:moveTo>
                  <a:pt x="301752" y="62737"/>
                </a:moveTo>
                <a:lnTo>
                  <a:pt x="228917" y="62737"/>
                </a:lnTo>
                <a:lnTo>
                  <a:pt x="260134" y="94106"/>
                </a:lnTo>
                <a:lnTo>
                  <a:pt x="260134" y="104520"/>
                </a:lnTo>
                <a:lnTo>
                  <a:pt x="254927" y="109855"/>
                </a:lnTo>
                <a:lnTo>
                  <a:pt x="130060" y="235331"/>
                </a:lnTo>
                <a:lnTo>
                  <a:pt x="301752" y="235331"/>
                </a:lnTo>
                <a:lnTo>
                  <a:pt x="301752" y="62737"/>
                </a:lnTo>
                <a:close/>
              </a:path>
              <a:path w="302259" h="303530">
                <a:moveTo>
                  <a:pt x="171634" y="115062"/>
                </a:moveTo>
                <a:lnTo>
                  <a:pt x="78041" y="115062"/>
                </a:lnTo>
                <a:lnTo>
                  <a:pt x="124866" y="162051"/>
                </a:lnTo>
                <a:lnTo>
                  <a:pt x="171634" y="115062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911352" y="7732776"/>
            <a:ext cx="604520" cy="607060"/>
          </a:xfrm>
          <a:custGeom>
            <a:avLst/>
            <a:gdLst/>
            <a:ahLst/>
            <a:cxnLst/>
            <a:rect l="l" t="t" r="r" b="b"/>
            <a:pathLst>
              <a:path w="302259" h="303529">
                <a:moveTo>
                  <a:pt x="244525" y="0"/>
                </a:moveTo>
                <a:lnTo>
                  <a:pt x="57226" y="0"/>
                </a:lnTo>
                <a:lnTo>
                  <a:pt x="35115" y="3758"/>
                </a:lnTo>
                <a:lnTo>
                  <a:pt x="16906" y="14379"/>
                </a:lnTo>
                <a:lnTo>
                  <a:pt x="4551" y="30882"/>
                </a:lnTo>
                <a:lnTo>
                  <a:pt x="0" y="52285"/>
                </a:lnTo>
                <a:lnTo>
                  <a:pt x="0" y="245757"/>
                </a:lnTo>
                <a:lnTo>
                  <a:pt x="4551" y="267978"/>
                </a:lnTo>
                <a:lnTo>
                  <a:pt x="16906" y="286280"/>
                </a:lnTo>
                <a:lnTo>
                  <a:pt x="35115" y="298700"/>
                </a:lnTo>
                <a:lnTo>
                  <a:pt x="57226" y="303275"/>
                </a:lnTo>
                <a:lnTo>
                  <a:pt x="244525" y="303275"/>
                </a:lnTo>
                <a:lnTo>
                  <a:pt x="266636" y="298700"/>
                </a:lnTo>
                <a:lnTo>
                  <a:pt x="284845" y="286280"/>
                </a:lnTo>
                <a:lnTo>
                  <a:pt x="297200" y="267978"/>
                </a:lnTo>
                <a:lnTo>
                  <a:pt x="301752" y="245757"/>
                </a:lnTo>
                <a:lnTo>
                  <a:pt x="301752" y="235305"/>
                </a:lnTo>
                <a:lnTo>
                  <a:pt x="119659" y="235305"/>
                </a:lnTo>
                <a:lnTo>
                  <a:pt x="114452" y="230073"/>
                </a:lnTo>
                <a:lnTo>
                  <a:pt x="46824" y="156870"/>
                </a:lnTo>
                <a:lnTo>
                  <a:pt x="41617" y="151637"/>
                </a:lnTo>
                <a:lnTo>
                  <a:pt x="41617" y="146405"/>
                </a:lnTo>
                <a:lnTo>
                  <a:pt x="72834" y="115036"/>
                </a:lnTo>
                <a:lnTo>
                  <a:pt x="171685" y="115036"/>
                </a:lnTo>
                <a:lnTo>
                  <a:pt x="223710" y="62750"/>
                </a:lnTo>
                <a:lnTo>
                  <a:pt x="301752" y="62750"/>
                </a:lnTo>
                <a:lnTo>
                  <a:pt x="301752" y="52285"/>
                </a:lnTo>
                <a:lnTo>
                  <a:pt x="297200" y="30882"/>
                </a:lnTo>
                <a:lnTo>
                  <a:pt x="284845" y="14379"/>
                </a:lnTo>
                <a:lnTo>
                  <a:pt x="266636" y="3758"/>
                </a:lnTo>
                <a:lnTo>
                  <a:pt x="244525" y="0"/>
                </a:lnTo>
                <a:close/>
              </a:path>
              <a:path w="302259" h="303529">
                <a:moveTo>
                  <a:pt x="301752" y="62750"/>
                </a:moveTo>
                <a:lnTo>
                  <a:pt x="228917" y="62750"/>
                </a:lnTo>
                <a:lnTo>
                  <a:pt x="260134" y="94119"/>
                </a:lnTo>
                <a:lnTo>
                  <a:pt x="260134" y="104571"/>
                </a:lnTo>
                <a:lnTo>
                  <a:pt x="130060" y="235305"/>
                </a:lnTo>
                <a:lnTo>
                  <a:pt x="301752" y="235305"/>
                </a:lnTo>
                <a:lnTo>
                  <a:pt x="301752" y="62750"/>
                </a:lnTo>
                <a:close/>
              </a:path>
              <a:path w="302259" h="303529">
                <a:moveTo>
                  <a:pt x="171685" y="115036"/>
                </a:moveTo>
                <a:lnTo>
                  <a:pt x="78041" y="115036"/>
                </a:lnTo>
                <a:lnTo>
                  <a:pt x="124866" y="162090"/>
                </a:lnTo>
                <a:lnTo>
                  <a:pt x="171685" y="115036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>
            <a:spLocks noGrp="1"/>
          </p:cNvSpPr>
          <p:nvPr>
            <p:ph type="body" idx="1"/>
          </p:nvPr>
        </p:nvSpPr>
        <p:spPr>
          <a:xfrm>
            <a:off x="1881630" y="1772919"/>
            <a:ext cx="15468600" cy="69685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92150">
              <a:spcBef>
                <a:spcPts val="200"/>
              </a:spcBef>
            </a:pPr>
            <a:r>
              <a:rPr sz="2400" spc="-10" dirty="0"/>
              <a:t>Majority </a:t>
            </a:r>
            <a:r>
              <a:rPr sz="2400" dirty="0"/>
              <a:t>of </a:t>
            </a:r>
            <a:r>
              <a:rPr sz="2400" spc="-10" dirty="0"/>
              <a:t>banking </a:t>
            </a:r>
            <a:r>
              <a:rPr sz="2400" spc="-20" dirty="0"/>
              <a:t>systems </a:t>
            </a:r>
            <a:r>
              <a:rPr sz="2400" spc="-10" dirty="0"/>
              <a:t>are </a:t>
            </a:r>
            <a:r>
              <a:rPr sz="2400" dirty="0"/>
              <a:t>built on a </a:t>
            </a:r>
            <a:r>
              <a:rPr sz="2400" spc="-20" dirty="0"/>
              <a:t>centralized </a:t>
            </a:r>
            <a:r>
              <a:rPr sz="2400" spc="-10" dirty="0"/>
              <a:t>database, which </a:t>
            </a:r>
            <a:r>
              <a:rPr sz="2400" spc="-30" dirty="0"/>
              <a:t>makes </a:t>
            </a:r>
            <a:r>
              <a:rPr sz="2400" dirty="0"/>
              <a:t>them </a:t>
            </a:r>
            <a:r>
              <a:rPr sz="2400" spc="-10" dirty="0"/>
              <a:t>more </a:t>
            </a:r>
            <a:r>
              <a:rPr sz="2400" dirty="0"/>
              <a:t>susceptible </a:t>
            </a:r>
            <a:r>
              <a:rPr sz="2400" spc="-10" dirty="0"/>
              <a:t>to</a:t>
            </a:r>
            <a:r>
              <a:rPr sz="2400" spc="90" dirty="0"/>
              <a:t> </a:t>
            </a:r>
            <a:r>
              <a:rPr sz="2400" spc="-10" dirty="0"/>
              <a:t>cyber-attacks</a:t>
            </a:r>
          </a:p>
          <a:p>
            <a:pPr marL="661670"/>
            <a:endParaRPr sz="2400" spc="-10" dirty="0"/>
          </a:p>
          <a:p>
            <a:pPr marL="661670">
              <a:spcBef>
                <a:spcPts val="2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698500"/>
            <a:r>
              <a:rPr sz="2400" spc="-10" dirty="0">
                <a:solidFill>
                  <a:srgbClr val="0D80B8"/>
                </a:solidFill>
              </a:rPr>
              <a:t>Also, </a:t>
            </a:r>
            <a:r>
              <a:rPr sz="2400" spc="-20" dirty="0">
                <a:solidFill>
                  <a:srgbClr val="0D80B8"/>
                </a:solidFill>
              </a:rPr>
              <a:t>many </a:t>
            </a:r>
            <a:r>
              <a:rPr sz="2400" spc="-10" dirty="0">
                <a:solidFill>
                  <a:srgbClr val="0D80B8"/>
                </a:solidFill>
              </a:rPr>
              <a:t>banking </a:t>
            </a:r>
            <a:r>
              <a:rPr sz="2400" spc="-20" dirty="0">
                <a:solidFill>
                  <a:srgbClr val="0D80B8"/>
                </a:solidFill>
              </a:rPr>
              <a:t>systems </a:t>
            </a:r>
            <a:r>
              <a:rPr sz="2400" spc="-10" dirty="0">
                <a:solidFill>
                  <a:srgbClr val="0D80B8"/>
                </a:solidFill>
              </a:rPr>
              <a:t>are outdated and are, therefore, more vulnerable to new forms </a:t>
            </a:r>
            <a:r>
              <a:rPr sz="2400" dirty="0">
                <a:solidFill>
                  <a:srgbClr val="0D80B8"/>
                </a:solidFill>
              </a:rPr>
              <a:t>of</a:t>
            </a:r>
            <a:r>
              <a:rPr sz="2400" spc="-30" dirty="0">
                <a:solidFill>
                  <a:srgbClr val="0D80B8"/>
                </a:solidFill>
              </a:rPr>
              <a:t> </a:t>
            </a:r>
            <a:r>
              <a:rPr sz="2400" spc="-10" dirty="0">
                <a:solidFill>
                  <a:srgbClr val="0D80B8"/>
                </a:solidFill>
              </a:rPr>
              <a:t>cyber-attacks</a:t>
            </a:r>
          </a:p>
          <a:p>
            <a:pPr marL="661670"/>
            <a:endParaRPr sz="2400" spc="-10" dirty="0">
              <a:solidFill>
                <a:srgbClr val="0D80B8"/>
              </a:solidFill>
            </a:endParaRPr>
          </a:p>
          <a:p>
            <a:pPr marL="661670">
              <a:spcBef>
                <a:spcPts val="5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692150" marR="187960"/>
            <a:r>
              <a:rPr sz="2400" dirty="0">
                <a:solidFill>
                  <a:srgbClr val="F19C13"/>
                </a:solidFill>
              </a:rPr>
              <a:t>Using </a:t>
            </a:r>
            <a:r>
              <a:rPr sz="2400" spc="-10" dirty="0">
                <a:solidFill>
                  <a:srgbClr val="F19C13"/>
                </a:solidFill>
              </a:rPr>
              <a:t>blockchain </a:t>
            </a:r>
            <a:r>
              <a:rPr sz="2400" spc="-20" dirty="0">
                <a:solidFill>
                  <a:srgbClr val="F19C13"/>
                </a:solidFill>
              </a:rPr>
              <a:t>technology, </a:t>
            </a:r>
            <a:r>
              <a:rPr sz="2400" dirty="0">
                <a:solidFill>
                  <a:srgbClr val="F19C13"/>
                </a:solidFill>
              </a:rPr>
              <a:t>the </a:t>
            </a:r>
            <a:r>
              <a:rPr sz="2400" spc="-10" dirty="0">
                <a:solidFill>
                  <a:srgbClr val="F19C13"/>
                </a:solidFill>
              </a:rPr>
              <a:t>chance for fraud and </a:t>
            </a:r>
            <a:r>
              <a:rPr sz="2400" spc="-20" dirty="0">
                <a:solidFill>
                  <a:srgbClr val="F19C13"/>
                </a:solidFill>
              </a:rPr>
              <a:t>data </a:t>
            </a:r>
            <a:r>
              <a:rPr sz="2400" spc="-10" dirty="0">
                <a:solidFill>
                  <a:srgbClr val="F19C13"/>
                </a:solidFill>
              </a:rPr>
              <a:t>theft </a:t>
            </a:r>
            <a:r>
              <a:rPr sz="2400" spc="-20" dirty="0">
                <a:solidFill>
                  <a:srgbClr val="F19C13"/>
                </a:solidFill>
              </a:rPr>
              <a:t>can </a:t>
            </a:r>
            <a:r>
              <a:rPr sz="2400" dirty="0">
                <a:solidFill>
                  <a:srgbClr val="F19C13"/>
                </a:solidFill>
              </a:rPr>
              <a:t>be </a:t>
            </a:r>
            <a:r>
              <a:rPr sz="2400" spc="-10" dirty="0">
                <a:solidFill>
                  <a:srgbClr val="F19C13"/>
                </a:solidFill>
              </a:rPr>
              <a:t>reduced substantially as </a:t>
            </a:r>
            <a:r>
              <a:rPr sz="2400" dirty="0">
                <a:solidFill>
                  <a:srgbClr val="F19C13"/>
                </a:solidFill>
              </a:rPr>
              <a:t>the </a:t>
            </a:r>
            <a:r>
              <a:rPr sz="2400" spc="-10" dirty="0">
                <a:solidFill>
                  <a:srgbClr val="F19C13"/>
                </a:solidFill>
              </a:rPr>
              <a:t>distributed ledger  technology secures</a:t>
            </a:r>
            <a:r>
              <a:rPr sz="2400" spc="-50" dirty="0">
                <a:solidFill>
                  <a:srgbClr val="F19C13"/>
                </a:solidFill>
              </a:rPr>
              <a:t> </a:t>
            </a:r>
            <a:r>
              <a:rPr sz="2400" spc="-10" dirty="0">
                <a:solidFill>
                  <a:srgbClr val="F19C13"/>
                </a:solidFill>
              </a:rPr>
              <a:t>records</a:t>
            </a:r>
          </a:p>
          <a:p>
            <a:pPr marL="661670"/>
            <a:endParaRPr sz="2400" spc="-10" dirty="0">
              <a:solidFill>
                <a:srgbClr val="F19C13"/>
              </a:solidFill>
            </a:endParaRPr>
          </a:p>
          <a:p>
            <a:pPr marL="698500" marR="513080">
              <a:spcBef>
                <a:spcPts val="2080"/>
              </a:spcBef>
            </a:pPr>
            <a:r>
              <a:rPr sz="2400" dirty="0">
                <a:solidFill>
                  <a:srgbClr val="16A995"/>
                </a:solidFill>
              </a:rPr>
              <a:t>As </a:t>
            </a:r>
            <a:r>
              <a:rPr sz="2400" spc="-10" dirty="0">
                <a:solidFill>
                  <a:srgbClr val="16A995"/>
                </a:solidFill>
              </a:rPr>
              <a:t>blockchain </a:t>
            </a:r>
            <a:r>
              <a:rPr sz="2400" dirty="0">
                <a:solidFill>
                  <a:srgbClr val="16A995"/>
                </a:solidFill>
              </a:rPr>
              <a:t>is </a:t>
            </a:r>
            <a:r>
              <a:rPr sz="2400" spc="-20" dirty="0">
                <a:solidFill>
                  <a:srgbClr val="16A995"/>
                </a:solidFill>
              </a:rPr>
              <a:t>checked at every step </a:t>
            </a:r>
            <a:r>
              <a:rPr sz="2400" dirty="0">
                <a:solidFill>
                  <a:srgbClr val="16A995"/>
                </a:solidFill>
              </a:rPr>
              <a:t>of a </a:t>
            </a:r>
            <a:r>
              <a:rPr sz="2400" spc="-10" dirty="0">
                <a:solidFill>
                  <a:srgbClr val="16A995"/>
                </a:solidFill>
              </a:rPr>
              <a:t>transaction by independent miners, </a:t>
            </a:r>
            <a:r>
              <a:rPr sz="2400" dirty="0">
                <a:solidFill>
                  <a:srgbClr val="16A995"/>
                </a:solidFill>
              </a:rPr>
              <a:t>with </a:t>
            </a:r>
            <a:r>
              <a:rPr sz="2400" spc="-10" dirty="0">
                <a:solidFill>
                  <a:srgbClr val="16A995"/>
                </a:solidFill>
              </a:rPr>
              <a:t>all </a:t>
            </a:r>
            <a:r>
              <a:rPr sz="2400" spc="-20" dirty="0">
                <a:solidFill>
                  <a:srgbClr val="16A995"/>
                </a:solidFill>
              </a:rPr>
              <a:t>data </a:t>
            </a:r>
            <a:r>
              <a:rPr sz="2400" spc="-10" dirty="0">
                <a:solidFill>
                  <a:srgbClr val="16A995"/>
                </a:solidFill>
              </a:rPr>
              <a:t>being </a:t>
            </a:r>
            <a:r>
              <a:rPr sz="2400" dirty="0">
                <a:solidFill>
                  <a:srgbClr val="16A995"/>
                </a:solidFill>
              </a:rPr>
              <a:t>open </a:t>
            </a:r>
            <a:r>
              <a:rPr sz="2400" spc="-10" dirty="0">
                <a:solidFill>
                  <a:srgbClr val="16A995"/>
                </a:solidFill>
              </a:rPr>
              <a:t>and </a:t>
            </a:r>
            <a:r>
              <a:rPr sz="2400" dirty="0">
                <a:solidFill>
                  <a:srgbClr val="16A995"/>
                </a:solidFill>
              </a:rPr>
              <a:t>publicly  </a:t>
            </a:r>
            <a:r>
              <a:rPr sz="2400" spc="-20" dirty="0">
                <a:solidFill>
                  <a:srgbClr val="16A995"/>
                </a:solidFill>
              </a:rPr>
              <a:t>available, </a:t>
            </a:r>
            <a:r>
              <a:rPr sz="2400" spc="-10" dirty="0">
                <a:solidFill>
                  <a:srgbClr val="16A995"/>
                </a:solidFill>
              </a:rPr>
              <a:t>there </a:t>
            </a:r>
            <a:r>
              <a:rPr sz="2400" dirty="0">
                <a:solidFill>
                  <a:srgbClr val="16A995"/>
                </a:solidFill>
              </a:rPr>
              <a:t>is a </a:t>
            </a:r>
            <a:r>
              <a:rPr sz="2400" spc="-10" dirty="0">
                <a:solidFill>
                  <a:srgbClr val="16A995"/>
                </a:solidFill>
              </a:rPr>
              <a:t>real-time analysis </a:t>
            </a:r>
            <a:r>
              <a:rPr sz="2400" dirty="0">
                <a:solidFill>
                  <a:srgbClr val="16A995"/>
                </a:solidFill>
              </a:rPr>
              <a:t>of </a:t>
            </a:r>
            <a:r>
              <a:rPr sz="2400" spc="-20" dirty="0">
                <a:solidFill>
                  <a:srgbClr val="16A995"/>
                </a:solidFill>
              </a:rPr>
              <a:t>every </a:t>
            </a:r>
            <a:r>
              <a:rPr sz="2400" dirty="0">
                <a:solidFill>
                  <a:srgbClr val="16A995"/>
                </a:solidFill>
              </a:rPr>
              <a:t>bit of </a:t>
            </a:r>
            <a:r>
              <a:rPr sz="2400" spc="-20" dirty="0">
                <a:solidFill>
                  <a:srgbClr val="16A995"/>
                </a:solidFill>
              </a:rPr>
              <a:t>data </a:t>
            </a:r>
            <a:r>
              <a:rPr sz="2400" dirty="0">
                <a:solidFill>
                  <a:srgbClr val="16A995"/>
                </a:solidFill>
              </a:rPr>
              <a:t>during the</a:t>
            </a:r>
            <a:r>
              <a:rPr sz="2400" spc="-60" dirty="0">
                <a:solidFill>
                  <a:srgbClr val="16A995"/>
                </a:solidFill>
              </a:rPr>
              <a:t> </a:t>
            </a:r>
            <a:r>
              <a:rPr sz="2400" spc="-10" dirty="0">
                <a:solidFill>
                  <a:srgbClr val="16A995"/>
                </a:solidFill>
              </a:rPr>
              <a:t>transaction</a:t>
            </a:r>
          </a:p>
          <a:p>
            <a:pPr marL="661670"/>
            <a:endParaRPr sz="2400" spc="-10" dirty="0">
              <a:solidFill>
                <a:srgbClr val="16A995"/>
              </a:solidFill>
            </a:endParaRPr>
          </a:p>
          <a:p>
            <a:pPr marL="661670"/>
            <a:endParaRPr sz="2400" dirty="0">
              <a:latin typeface="Times New Roman"/>
              <a:cs typeface="Times New Roman"/>
            </a:endParaRPr>
          </a:p>
          <a:p>
            <a:pPr marL="692150"/>
            <a:r>
              <a:rPr sz="2400" dirty="0">
                <a:solidFill>
                  <a:srgbClr val="7E7E7E"/>
                </a:solidFill>
              </a:rPr>
              <a:t>It </a:t>
            </a:r>
            <a:r>
              <a:rPr sz="2400" spc="-10" dirty="0">
                <a:solidFill>
                  <a:srgbClr val="7E7E7E"/>
                </a:solidFill>
              </a:rPr>
              <a:t>stores, encrypts and verifies </a:t>
            </a:r>
            <a:r>
              <a:rPr sz="2400" spc="-20" dirty="0">
                <a:solidFill>
                  <a:srgbClr val="7E7E7E"/>
                </a:solidFill>
              </a:rPr>
              <a:t>every </a:t>
            </a:r>
            <a:r>
              <a:rPr sz="2400" spc="-10" dirty="0">
                <a:solidFill>
                  <a:srgbClr val="7E7E7E"/>
                </a:solidFill>
              </a:rPr>
              <a:t>single </a:t>
            </a:r>
            <a:r>
              <a:rPr sz="2400" dirty="0">
                <a:solidFill>
                  <a:srgbClr val="7E7E7E"/>
                </a:solidFill>
              </a:rPr>
              <a:t>bit of </a:t>
            </a:r>
            <a:r>
              <a:rPr sz="2400" spc="-20" dirty="0">
                <a:solidFill>
                  <a:srgbClr val="7E7E7E"/>
                </a:solidFill>
              </a:rPr>
              <a:t>data </a:t>
            </a:r>
            <a:r>
              <a:rPr sz="2400" dirty="0">
                <a:solidFill>
                  <a:srgbClr val="7E7E7E"/>
                </a:solidFill>
              </a:rPr>
              <a:t>in a</a:t>
            </a:r>
            <a:r>
              <a:rPr sz="2400" spc="-50" dirty="0">
                <a:solidFill>
                  <a:srgbClr val="7E7E7E"/>
                </a:solidFill>
              </a:rPr>
              <a:t> </a:t>
            </a:r>
            <a:r>
              <a:rPr sz="2400" spc="-10" dirty="0">
                <a:solidFill>
                  <a:srgbClr val="7E7E7E"/>
                </a:solidFill>
              </a:rPr>
              <a:t>transaction</a:t>
            </a:r>
          </a:p>
          <a:p>
            <a:pPr marL="661670"/>
            <a:endParaRPr sz="2400" spc="-10" dirty="0">
              <a:solidFill>
                <a:srgbClr val="7E7E7E"/>
              </a:solidFill>
            </a:endParaRPr>
          </a:p>
          <a:p>
            <a:pPr marL="661670">
              <a:spcBef>
                <a:spcPts val="6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687070" marR="10160"/>
            <a:r>
              <a:rPr sz="2400" spc="-20" dirty="0">
                <a:solidFill>
                  <a:srgbClr val="9CB955"/>
                </a:solidFill>
              </a:rPr>
              <a:t>Therefore, </a:t>
            </a:r>
            <a:r>
              <a:rPr sz="2400" dirty="0">
                <a:solidFill>
                  <a:srgbClr val="9CB955"/>
                </a:solidFill>
              </a:rPr>
              <a:t>should </a:t>
            </a:r>
            <a:r>
              <a:rPr sz="2400" spc="-20" dirty="0">
                <a:solidFill>
                  <a:srgbClr val="9CB955"/>
                </a:solidFill>
              </a:rPr>
              <a:t>any data </a:t>
            </a:r>
            <a:r>
              <a:rPr sz="2400" spc="-10" dirty="0">
                <a:solidFill>
                  <a:srgbClr val="9CB955"/>
                </a:solidFill>
              </a:rPr>
              <a:t>breach </a:t>
            </a:r>
            <a:r>
              <a:rPr sz="2400" dirty="0">
                <a:solidFill>
                  <a:srgbClr val="9CB955"/>
                </a:solidFill>
              </a:rPr>
              <a:t>or </a:t>
            </a:r>
            <a:r>
              <a:rPr sz="2400" spc="-10" dirty="0">
                <a:solidFill>
                  <a:srgbClr val="9CB955"/>
                </a:solidFill>
              </a:rPr>
              <a:t>fraudulent activity </a:t>
            </a:r>
            <a:r>
              <a:rPr sz="2400" spc="-30" dirty="0">
                <a:solidFill>
                  <a:srgbClr val="9CB955"/>
                </a:solidFill>
              </a:rPr>
              <a:t>occur, </a:t>
            </a:r>
            <a:r>
              <a:rPr sz="2400" dirty="0">
                <a:solidFill>
                  <a:srgbClr val="9CB955"/>
                </a:solidFill>
              </a:rPr>
              <a:t>it </a:t>
            </a:r>
            <a:r>
              <a:rPr sz="2400" spc="-10" dirty="0">
                <a:solidFill>
                  <a:srgbClr val="9CB955"/>
                </a:solidFill>
              </a:rPr>
              <a:t>would </a:t>
            </a:r>
            <a:r>
              <a:rPr sz="2400" dirty="0">
                <a:solidFill>
                  <a:srgbClr val="9CB955"/>
                </a:solidFill>
              </a:rPr>
              <a:t>be </a:t>
            </a:r>
            <a:r>
              <a:rPr sz="2400" spc="-10" dirty="0">
                <a:solidFill>
                  <a:srgbClr val="9CB955"/>
                </a:solidFill>
              </a:rPr>
              <a:t>made immediately obvious to all parties </a:t>
            </a:r>
            <a:r>
              <a:rPr sz="2400" dirty="0">
                <a:solidFill>
                  <a:srgbClr val="9CB955"/>
                </a:solidFill>
              </a:rPr>
              <a:t>who  </a:t>
            </a:r>
            <a:r>
              <a:rPr sz="2400" spc="-20" dirty="0">
                <a:solidFill>
                  <a:srgbClr val="9CB955"/>
                </a:solidFill>
              </a:rPr>
              <a:t>have </a:t>
            </a:r>
            <a:r>
              <a:rPr sz="2400" spc="-10" dirty="0">
                <a:solidFill>
                  <a:srgbClr val="9CB955"/>
                </a:solidFill>
              </a:rPr>
              <a:t>permission to access </a:t>
            </a:r>
            <a:r>
              <a:rPr sz="2400" dirty="0">
                <a:solidFill>
                  <a:srgbClr val="9CB955"/>
                </a:solidFill>
              </a:rPr>
              <a:t>the </a:t>
            </a:r>
            <a:r>
              <a:rPr sz="2400" spc="-10" dirty="0">
                <a:solidFill>
                  <a:srgbClr val="9CB955"/>
                </a:solidFill>
              </a:rPr>
              <a:t>transaction </a:t>
            </a:r>
            <a:r>
              <a:rPr sz="2400" spc="-20" dirty="0">
                <a:solidFill>
                  <a:srgbClr val="9CB955"/>
                </a:solidFill>
              </a:rPr>
              <a:t>data </a:t>
            </a:r>
            <a:r>
              <a:rPr sz="2400" dirty="0">
                <a:solidFill>
                  <a:srgbClr val="9CB955"/>
                </a:solidFill>
              </a:rPr>
              <a:t>on the</a:t>
            </a:r>
            <a:r>
              <a:rPr sz="2400" spc="-50" dirty="0">
                <a:solidFill>
                  <a:srgbClr val="9CB955"/>
                </a:solidFill>
              </a:rPr>
              <a:t> </a:t>
            </a:r>
            <a:r>
              <a:rPr sz="2400" spc="-10" dirty="0">
                <a:solidFill>
                  <a:srgbClr val="9CB955"/>
                </a:solidFill>
              </a:rPr>
              <a:t>ledger</a:t>
            </a:r>
          </a:p>
        </p:txBody>
      </p:sp>
      <p:sp>
        <p:nvSpPr>
          <p:cNvPr id="18" name="object 9"/>
          <p:cNvSpPr/>
          <p:nvPr/>
        </p:nvSpPr>
        <p:spPr>
          <a:xfrm>
            <a:off x="917446" y="6659880"/>
            <a:ext cx="604520" cy="607060"/>
          </a:xfrm>
          <a:custGeom>
            <a:avLst/>
            <a:gdLst/>
            <a:ahLst/>
            <a:cxnLst/>
            <a:rect l="l" t="t" r="r" b="b"/>
            <a:pathLst>
              <a:path w="302259" h="303529">
                <a:moveTo>
                  <a:pt x="244525" y="0"/>
                </a:moveTo>
                <a:lnTo>
                  <a:pt x="57226" y="0"/>
                </a:lnTo>
                <a:lnTo>
                  <a:pt x="35115" y="3764"/>
                </a:lnTo>
                <a:lnTo>
                  <a:pt x="16906" y="14398"/>
                </a:lnTo>
                <a:lnTo>
                  <a:pt x="4551" y="30914"/>
                </a:lnTo>
                <a:lnTo>
                  <a:pt x="0" y="52324"/>
                </a:lnTo>
                <a:lnTo>
                  <a:pt x="0" y="245745"/>
                </a:lnTo>
                <a:lnTo>
                  <a:pt x="4551" y="267968"/>
                </a:lnTo>
                <a:lnTo>
                  <a:pt x="16906" y="286273"/>
                </a:lnTo>
                <a:lnTo>
                  <a:pt x="35115" y="298698"/>
                </a:lnTo>
                <a:lnTo>
                  <a:pt x="57226" y="303276"/>
                </a:lnTo>
                <a:lnTo>
                  <a:pt x="244525" y="303276"/>
                </a:lnTo>
                <a:lnTo>
                  <a:pt x="266636" y="298698"/>
                </a:lnTo>
                <a:lnTo>
                  <a:pt x="284845" y="286273"/>
                </a:lnTo>
                <a:lnTo>
                  <a:pt x="297200" y="267968"/>
                </a:lnTo>
                <a:lnTo>
                  <a:pt x="301752" y="245745"/>
                </a:lnTo>
                <a:lnTo>
                  <a:pt x="301752" y="235331"/>
                </a:lnTo>
                <a:lnTo>
                  <a:pt x="119659" y="235331"/>
                </a:lnTo>
                <a:lnTo>
                  <a:pt x="114452" y="230124"/>
                </a:lnTo>
                <a:lnTo>
                  <a:pt x="46824" y="156845"/>
                </a:lnTo>
                <a:lnTo>
                  <a:pt x="41617" y="151637"/>
                </a:lnTo>
                <a:lnTo>
                  <a:pt x="41617" y="146431"/>
                </a:lnTo>
                <a:lnTo>
                  <a:pt x="72834" y="115062"/>
                </a:lnTo>
                <a:lnTo>
                  <a:pt x="171634" y="115062"/>
                </a:lnTo>
                <a:lnTo>
                  <a:pt x="223710" y="62737"/>
                </a:lnTo>
                <a:lnTo>
                  <a:pt x="301752" y="62737"/>
                </a:lnTo>
                <a:lnTo>
                  <a:pt x="301752" y="52324"/>
                </a:lnTo>
                <a:lnTo>
                  <a:pt x="297200" y="30914"/>
                </a:lnTo>
                <a:lnTo>
                  <a:pt x="284845" y="14398"/>
                </a:lnTo>
                <a:lnTo>
                  <a:pt x="266636" y="3764"/>
                </a:lnTo>
                <a:lnTo>
                  <a:pt x="244525" y="0"/>
                </a:lnTo>
                <a:close/>
              </a:path>
              <a:path w="302259" h="303529">
                <a:moveTo>
                  <a:pt x="301752" y="62737"/>
                </a:moveTo>
                <a:lnTo>
                  <a:pt x="228917" y="62737"/>
                </a:lnTo>
                <a:lnTo>
                  <a:pt x="260134" y="94107"/>
                </a:lnTo>
                <a:lnTo>
                  <a:pt x="260134" y="104521"/>
                </a:lnTo>
                <a:lnTo>
                  <a:pt x="254927" y="109855"/>
                </a:lnTo>
                <a:lnTo>
                  <a:pt x="130060" y="235331"/>
                </a:lnTo>
                <a:lnTo>
                  <a:pt x="301752" y="235331"/>
                </a:lnTo>
                <a:lnTo>
                  <a:pt x="301752" y="62737"/>
                </a:lnTo>
                <a:close/>
              </a:path>
              <a:path w="302259" h="303529">
                <a:moveTo>
                  <a:pt x="171634" y="115062"/>
                </a:moveTo>
                <a:lnTo>
                  <a:pt x="78041" y="115062"/>
                </a:lnTo>
                <a:lnTo>
                  <a:pt x="124866" y="162052"/>
                </a:lnTo>
                <a:lnTo>
                  <a:pt x="171634" y="11506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005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The </a:t>
            </a:r>
            <a:r>
              <a:rPr sz="5600" spc="-20" dirty="0">
                <a:solidFill>
                  <a:srgbClr val="095A82"/>
                </a:solidFill>
              </a:rPr>
              <a:t>Modified </a:t>
            </a:r>
            <a:r>
              <a:rPr sz="5600" spc="-10" dirty="0">
                <a:solidFill>
                  <a:srgbClr val="095A82"/>
                </a:solidFill>
              </a:rPr>
              <a:t>Loan </a:t>
            </a:r>
            <a:r>
              <a:rPr sz="5600" spc="-20" dirty="0">
                <a:solidFill>
                  <a:srgbClr val="095A82"/>
                </a:solidFill>
              </a:rPr>
              <a:t>Management</a:t>
            </a:r>
            <a:r>
              <a:rPr sz="5600" spc="15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Process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661160" y="1767838"/>
            <a:ext cx="14965680" cy="764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3"/>
          <p:cNvSpPr/>
          <p:nvPr/>
        </p:nvSpPr>
        <p:spPr>
          <a:xfrm>
            <a:off x="7589010" y="3241586"/>
            <a:ext cx="5491480" cy="3618228"/>
          </a:xfrm>
          <a:custGeom>
            <a:avLst/>
            <a:gdLst/>
            <a:ahLst/>
            <a:cxnLst/>
            <a:rect l="l" t="t" r="r" b="b"/>
            <a:pathLst>
              <a:path w="2745740" h="1809114">
                <a:moveTo>
                  <a:pt x="1573991" y="0"/>
                </a:moveTo>
                <a:lnTo>
                  <a:pt x="1520993" y="984"/>
                </a:lnTo>
                <a:lnTo>
                  <a:pt x="1468562" y="3785"/>
                </a:lnTo>
                <a:lnTo>
                  <a:pt x="1416755" y="8364"/>
                </a:lnTo>
                <a:lnTo>
                  <a:pt x="1365623" y="14684"/>
                </a:lnTo>
                <a:lnTo>
                  <a:pt x="1315220" y="22704"/>
                </a:lnTo>
                <a:lnTo>
                  <a:pt x="1265602" y="32389"/>
                </a:lnTo>
                <a:lnTo>
                  <a:pt x="1216820" y="43699"/>
                </a:lnTo>
                <a:lnTo>
                  <a:pt x="1168929" y="56596"/>
                </a:lnTo>
                <a:lnTo>
                  <a:pt x="1121983" y="71043"/>
                </a:lnTo>
                <a:lnTo>
                  <a:pt x="1076036" y="87000"/>
                </a:lnTo>
                <a:lnTo>
                  <a:pt x="1031141" y="104431"/>
                </a:lnTo>
                <a:lnTo>
                  <a:pt x="987351" y="123296"/>
                </a:lnTo>
                <a:lnTo>
                  <a:pt x="944722" y="143557"/>
                </a:lnTo>
                <a:lnTo>
                  <a:pt x="903306" y="165177"/>
                </a:lnTo>
                <a:lnTo>
                  <a:pt x="863157" y="188116"/>
                </a:lnTo>
                <a:lnTo>
                  <a:pt x="824329" y="212338"/>
                </a:lnTo>
                <a:lnTo>
                  <a:pt x="786876" y="237804"/>
                </a:lnTo>
                <a:lnTo>
                  <a:pt x="750851" y="264475"/>
                </a:lnTo>
                <a:lnTo>
                  <a:pt x="716308" y="292313"/>
                </a:lnTo>
                <a:lnTo>
                  <a:pt x="683302" y="321281"/>
                </a:lnTo>
                <a:lnTo>
                  <a:pt x="651885" y="351340"/>
                </a:lnTo>
                <a:lnTo>
                  <a:pt x="622111" y="382452"/>
                </a:lnTo>
                <a:lnTo>
                  <a:pt x="594035" y="414579"/>
                </a:lnTo>
                <a:lnTo>
                  <a:pt x="567710" y="447682"/>
                </a:lnTo>
                <a:lnTo>
                  <a:pt x="543189" y="481724"/>
                </a:lnTo>
                <a:lnTo>
                  <a:pt x="520527" y="516666"/>
                </a:lnTo>
                <a:lnTo>
                  <a:pt x="499777" y="552470"/>
                </a:lnTo>
                <a:lnTo>
                  <a:pt x="480993" y="589098"/>
                </a:lnTo>
                <a:lnTo>
                  <a:pt x="464229" y="626512"/>
                </a:lnTo>
                <a:lnTo>
                  <a:pt x="449538" y="664673"/>
                </a:lnTo>
                <a:lnTo>
                  <a:pt x="436974" y="703544"/>
                </a:lnTo>
                <a:lnTo>
                  <a:pt x="426591" y="743086"/>
                </a:lnTo>
                <a:lnTo>
                  <a:pt x="418443" y="783261"/>
                </a:lnTo>
                <a:lnTo>
                  <a:pt x="412584" y="824031"/>
                </a:lnTo>
                <a:lnTo>
                  <a:pt x="409067" y="865358"/>
                </a:lnTo>
                <a:lnTo>
                  <a:pt x="0" y="1087227"/>
                </a:lnTo>
                <a:lnTo>
                  <a:pt x="475107" y="1206734"/>
                </a:lnTo>
                <a:lnTo>
                  <a:pt x="494596" y="1246335"/>
                </a:lnTo>
                <a:lnTo>
                  <a:pt x="516298" y="1284926"/>
                </a:lnTo>
                <a:lnTo>
                  <a:pt x="540145" y="1322468"/>
                </a:lnTo>
                <a:lnTo>
                  <a:pt x="566069" y="1358922"/>
                </a:lnTo>
                <a:lnTo>
                  <a:pt x="594107" y="1394370"/>
                </a:lnTo>
                <a:lnTo>
                  <a:pt x="623883" y="1428417"/>
                </a:lnTo>
                <a:lnTo>
                  <a:pt x="655638" y="1461381"/>
                </a:lnTo>
                <a:lnTo>
                  <a:pt x="689202" y="1493103"/>
                </a:lnTo>
                <a:lnTo>
                  <a:pt x="724508" y="1523546"/>
                </a:lnTo>
                <a:lnTo>
                  <a:pt x="761488" y="1552671"/>
                </a:lnTo>
                <a:lnTo>
                  <a:pt x="800077" y="1580440"/>
                </a:lnTo>
                <a:lnTo>
                  <a:pt x="840206" y="1606814"/>
                </a:lnTo>
                <a:lnTo>
                  <a:pt x="881808" y="1631756"/>
                </a:lnTo>
                <a:lnTo>
                  <a:pt x="924817" y="1655225"/>
                </a:lnTo>
                <a:lnTo>
                  <a:pt x="969164" y="1677185"/>
                </a:lnTo>
                <a:lnTo>
                  <a:pt x="1014784" y="1697596"/>
                </a:lnTo>
                <a:lnTo>
                  <a:pt x="1061608" y="1716420"/>
                </a:lnTo>
                <a:lnTo>
                  <a:pt x="1109570" y="1733619"/>
                </a:lnTo>
                <a:lnTo>
                  <a:pt x="1158602" y="1749154"/>
                </a:lnTo>
                <a:lnTo>
                  <a:pt x="1208638" y="1762986"/>
                </a:lnTo>
                <a:lnTo>
                  <a:pt x="1259609" y="1775078"/>
                </a:lnTo>
                <a:lnTo>
                  <a:pt x="1311450" y="1785391"/>
                </a:lnTo>
                <a:lnTo>
                  <a:pt x="1364092" y="1793885"/>
                </a:lnTo>
                <a:lnTo>
                  <a:pt x="1417469" y="1800524"/>
                </a:lnTo>
                <a:lnTo>
                  <a:pt x="1471514" y="1805268"/>
                </a:lnTo>
                <a:lnTo>
                  <a:pt x="1526159" y="1808079"/>
                </a:lnTo>
                <a:lnTo>
                  <a:pt x="1579672" y="1808949"/>
                </a:lnTo>
                <a:lnTo>
                  <a:pt x="1632670" y="1807964"/>
                </a:lnTo>
                <a:lnTo>
                  <a:pt x="1685101" y="1805163"/>
                </a:lnTo>
                <a:lnTo>
                  <a:pt x="1736908" y="1800584"/>
                </a:lnTo>
                <a:lnTo>
                  <a:pt x="1788040" y="1794265"/>
                </a:lnTo>
                <a:lnTo>
                  <a:pt x="1838443" y="1786244"/>
                </a:lnTo>
                <a:lnTo>
                  <a:pt x="1888061" y="1776560"/>
                </a:lnTo>
                <a:lnTo>
                  <a:pt x="1936843" y="1765249"/>
                </a:lnTo>
                <a:lnTo>
                  <a:pt x="1984734" y="1752352"/>
                </a:lnTo>
                <a:lnTo>
                  <a:pt x="2031680" y="1737906"/>
                </a:lnTo>
                <a:lnTo>
                  <a:pt x="2077627" y="1721948"/>
                </a:lnTo>
                <a:lnTo>
                  <a:pt x="2122522" y="1704518"/>
                </a:lnTo>
                <a:lnTo>
                  <a:pt x="2166312" y="1685653"/>
                </a:lnTo>
                <a:lnTo>
                  <a:pt x="2208941" y="1665392"/>
                </a:lnTo>
                <a:lnTo>
                  <a:pt x="2250357" y="1643772"/>
                </a:lnTo>
                <a:lnTo>
                  <a:pt x="2290506" y="1620832"/>
                </a:lnTo>
                <a:lnTo>
                  <a:pt x="2329334" y="1596610"/>
                </a:lnTo>
                <a:lnTo>
                  <a:pt x="2366787" y="1571145"/>
                </a:lnTo>
                <a:lnTo>
                  <a:pt x="2402812" y="1544474"/>
                </a:lnTo>
                <a:lnTo>
                  <a:pt x="2437355" y="1516635"/>
                </a:lnTo>
                <a:lnTo>
                  <a:pt x="2470361" y="1487667"/>
                </a:lnTo>
                <a:lnTo>
                  <a:pt x="2501778" y="1457608"/>
                </a:lnTo>
                <a:lnTo>
                  <a:pt x="2531552" y="1426496"/>
                </a:lnTo>
                <a:lnTo>
                  <a:pt x="2559722" y="1394252"/>
                </a:lnTo>
                <a:lnTo>
                  <a:pt x="2585953" y="1361266"/>
                </a:lnTo>
                <a:lnTo>
                  <a:pt x="2610474" y="1327225"/>
                </a:lnTo>
                <a:lnTo>
                  <a:pt x="2633136" y="1292283"/>
                </a:lnTo>
                <a:lnTo>
                  <a:pt x="2653886" y="1256479"/>
                </a:lnTo>
                <a:lnTo>
                  <a:pt x="2672670" y="1219851"/>
                </a:lnTo>
                <a:lnTo>
                  <a:pt x="2689434" y="1182437"/>
                </a:lnTo>
                <a:lnTo>
                  <a:pt x="2704125" y="1144275"/>
                </a:lnTo>
                <a:lnTo>
                  <a:pt x="2716689" y="1105404"/>
                </a:lnTo>
                <a:lnTo>
                  <a:pt x="2727072" y="1065862"/>
                </a:lnTo>
                <a:lnTo>
                  <a:pt x="2735220" y="1025687"/>
                </a:lnTo>
                <a:lnTo>
                  <a:pt x="2741079" y="984917"/>
                </a:lnTo>
                <a:lnTo>
                  <a:pt x="2744597" y="943590"/>
                </a:lnTo>
                <a:lnTo>
                  <a:pt x="2745707" y="901016"/>
                </a:lnTo>
                <a:lnTo>
                  <a:pt x="2744285" y="858863"/>
                </a:lnTo>
                <a:lnTo>
                  <a:pt x="2740383" y="817178"/>
                </a:lnTo>
                <a:lnTo>
                  <a:pt x="2734056" y="776004"/>
                </a:lnTo>
                <a:lnTo>
                  <a:pt x="2725358" y="735388"/>
                </a:lnTo>
                <a:lnTo>
                  <a:pt x="2714341" y="695375"/>
                </a:lnTo>
                <a:lnTo>
                  <a:pt x="2701059" y="656010"/>
                </a:lnTo>
                <a:lnTo>
                  <a:pt x="2685566" y="617339"/>
                </a:lnTo>
                <a:lnTo>
                  <a:pt x="2667916" y="579406"/>
                </a:lnTo>
                <a:lnTo>
                  <a:pt x="2648162" y="542258"/>
                </a:lnTo>
                <a:lnTo>
                  <a:pt x="2626359" y="505938"/>
                </a:lnTo>
                <a:lnTo>
                  <a:pt x="2602558" y="470494"/>
                </a:lnTo>
                <a:lnTo>
                  <a:pt x="2576815" y="435969"/>
                </a:lnTo>
                <a:lnTo>
                  <a:pt x="2549183" y="402410"/>
                </a:lnTo>
                <a:lnTo>
                  <a:pt x="2519715" y="369861"/>
                </a:lnTo>
                <a:lnTo>
                  <a:pt x="2488466" y="338368"/>
                </a:lnTo>
                <a:lnTo>
                  <a:pt x="2455488" y="307976"/>
                </a:lnTo>
                <a:lnTo>
                  <a:pt x="2420836" y="278731"/>
                </a:lnTo>
                <a:lnTo>
                  <a:pt x="2384562" y="250677"/>
                </a:lnTo>
                <a:lnTo>
                  <a:pt x="2346721" y="223861"/>
                </a:lnTo>
                <a:lnTo>
                  <a:pt x="2307367" y="198327"/>
                </a:lnTo>
                <a:lnTo>
                  <a:pt x="2266553" y="174120"/>
                </a:lnTo>
                <a:lnTo>
                  <a:pt x="2224332" y="151287"/>
                </a:lnTo>
                <a:lnTo>
                  <a:pt x="2180758" y="129872"/>
                </a:lnTo>
                <a:lnTo>
                  <a:pt x="2135885" y="109920"/>
                </a:lnTo>
                <a:lnTo>
                  <a:pt x="2089767" y="91478"/>
                </a:lnTo>
                <a:lnTo>
                  <a:pt x="2042457" y="74589"/>
                </a:lnTo>
                <a:lnTo>
                  <a:pt x="1994008" y="59300"/>
                </a:lnTo>
                <a:lnTo>
                  <a:pt x="1944475" y="45656"/>
                </a:lnTo>
                <a:lnTo>
                  <a:pt x="1893911" y="33702"/>
                </a:lnTo>
                <a:lnTo>
                  <a:pt x="1842370" y="23484"/>
                </a:lnTo>
                <a:lnTo>
                  <a:pt x="1789905" y="15046"/>
                </a:lnTo>
                <a:lnTo>
                  <a:pt x="1736570" y="8434"/>
                </a:lnTo>
                <a:lnTo>
                  <a:pt x="1682419" y="3693"/>
                </a:lnTo>
                <a:lnTo>
                  <a:pt x="1627505" y="869"/>
                </a:lnTo>
                <a:lnTo>
                  <a:pt x="15739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589010" y="3241586"/>
            <a:ext cx="5491480" cy="3618228"/>
          </a:xfrm>
          <a:custGeom>
            <a:avLst/>
            <a:gdLst/>
            <a:ahLst/>
            <a:cxnLst/>
            <a:rect l="l" t="t" r="r" b="b"/>
            <a:pathLst>
              <a:path w="2745740" h="1809114">
                <a:moveTo>
                  <a:pt x="0" y="1087227"/>
                </a:moveTo>
                <a:lnTo>
                  <a:pt x="409067" y="865358"/>
                </a:lnTo>
                <a:lnTo>
                  <a:pt x="412584" y="824031"/>
                </a:lnTo>
                <a:lnTo>
                  <a:pt x="418443" y="783261"/>
                </a:lnTo>
                <a:lnTo>
                  <a:pt x="426591" y="743086"/>
                </a:lnTo>
                <a:lnTo>
                  <a:pt x="436974" y="703544"/>
                </a:lnTo>
                <a:lnTo>
                  <a:pt x="449538" y="664673"/>
                </a:lnTo>
                <a:lnTo>
                  <a:pt x="464229" y="626512"/>
                </a:lnTo>
                <a:lnTo>
                  <a:pt x="480993" y="589098"/>
                </a:lnTo>
                <a:lnTo>
                  <a:pt x="499777" y="552470"/>
                </a:lnTo>
                <a:lnTo>
                  <a:pt x="520527" y="516666"/>
                </a:lnTo>
                <a:lnTo>
                  <a:pt x="543189" y="481724"/>
                </a:lnTo>
                <a:lnTo>
                  <a:pt x="567710" y="447682"/>
                </a:lnTo>
                <a:lnTo>
                  <a:pt x="594035" y="414579"/>
                </a:lnTo>
                <a:lnTo>
                  <a:pt x="622111" y="382452"/>
                </a:lnTo>
                <a:lnTo>
                  <a:pt x="651885" y="351340"/>
                </a:lnTo>
                <a:lnTo>
                  <a:pt x="683302" y="321281"/>
                </a:lnTo>
                <a:lnTo>
                  <a:pt x="716308" y="292313"/>
                </a:lnTo>
                <a:lnTo>
                  <a:pt x="750851" y="264475"/>
                </a:lnTo>
                <a:lnTo>
                  <a:pt x="786876" y="237804"/>
                </a:lnTo>
                <a:lnTo>
                  <a:pt x="824329" y="212338"/>
                </a:lnTo>
                <a:lnTo>
                  <a:pt x="863157" y="188116"/>
                </a:lnTo>
                <a:lnTo>
                  <a:pt x="903306" y="165177"/>
                </a:lnTo>
                <a:lnTo>
                  <a:pt x="944722" y="143557"/>
                </a:lnTo>
                <a:lnTo>
                  <a:pt x="987351" y="123296"/>
                </a:lnTo>
                <a:lnTo>
                  <a:pt x="1031141" y="104431"/>
                </a:lnTo>
                <a:lnTo>
                  <a:pt x="1076036" y="87000"/>
                </a:lnTo>
                <a:lnTo>
                  <a:pt x="1121983" y="71043"/>
                </a:lnTo>
                <a:lnTo>
                  <a:pt x="1168929" y="56596"/>
                </a:lnTo>
                <a:lnTo>
                  <a:pt x="1216820" y="43699"/>
                </a:lnTo>
                <a:lnTo>
                  <a:pt x="1265602" y="32389"/>
                </a:lnTo>
                <a:lnTo>
                  <a:pt x="1315220" y="22704"/>
                </a:lnTo>
                <a:lnTo>
                  <a:pt x="1365623" y="14684"/>
                </a:lnTo>
                <a:lnTo>
                  <a:pt x="1416755" y="8364"/>
                </a:lnTo>
                <a:lnTo>
                  <a:pt x="1468562" y="3785"/>
                </a:lnTo>
                <a:lnTo>
                  <a:pt x="1520993" y="984"/>
                </a:lnTo>
                <a:lnTo>
                  <a:pt x="1573991" y="0"/>
                </a:lnTo>
                <a:lnTo>
                  <a:pt x="1627505" y="869"/>
                </a:lnTo>
                <a:lnTo>
                  <a:pt x="1682419" y="3693"/>
                </a:lnTo>
                <a:lnTo>
                  <a:pt x="1736570" y="8434"/>
                </a:lnTo>
                <a:lnTo>
                  <a:pt x="1789905" y="15046"/>
                </a:lnTo>
                <a:lnTo>
                  <a:pt x="1842370" y="23484"/>
                </a:lnTo>
                <a:lnTo>
                  <a:pt x="1893911" y="33702"/>
                </a:lnTo>
                <a:lnTo>
                  <a:pt x="1944475" y="45656"/>
                </a:lnTo>
                <a:lnTo>
                  <a:pt x="1994008" y="59300"/>
                </a:lnTo>
                <a:lnTo>
                  <a:pt x="2042457" y="74589"/>
                </a:lnTo>
                <a:lnTo>
                  <a:pt x="2089767" y="91478"/>
                </a:lnTo>
                <a:lnTo>
                  <a:pt x="2135885" y="109920"/>
                </a:lnTo>
                <a:lnTo>
                  <a:pt x="2180758" y="129872"/>
                </a:lnTo>
                <a:lnTo>
                  <a:pt x="2224332" y="151287"/>
                </a:lnTo>
                <a:lnTo>
                  <a:pt x="2266553" y="174120"/>
                </a:lnTo>
                <a:lnTo>
                  <a:pt x="2307367" y="198327"/>
                </a:lnTo>
                <a:lnTo>
                  <a:pt x="2346721" y="223861"/>
                </a:lnTo>
                <a:lnTo>
                  <a:pt x="2384562" y="250677"/>
                </a:lnTo>
                <a:lnTo>
                  <a:pt x="2420836" y="278731"/>
                </a:lnTo>
                <a:lnTo>
                  <a:pt x="2455488" y="307976"/>
                </a:lnTo>
                <a:lnTo>
                  <a:pt x="2488466" y="338368"/>
                </a:lnTo>
                <a:lnTo>
                  <a:pt x="2519715" y="369861"/>
                </a:lnTo>
                <a:lnTo>
                  <a:pt x="2549183" y="402410"/>
                </a:lnTo>
                <a:lnTo>
                  <a:pt x="2576815" y="435969"/>
                </a:lnTo>
                <a:lnTo>
                  <a:pt x="2602558" y="470494"/>
                </a:lnTo>
                <a:lnTo>
                  <a:pt x="2626359" y="505938"/>
                </a:lnTo>
                <a:lnTo>
                  <a:pt x="2648162" y="542258"/>
                </a:lnTo>
                <a:lnTo>
                  <a:pt x="2667916" y="579406"/>
                </a:lnTo>
                <a:lnTo>
                  <a:pt x="2685566" y="617339"/>
                </a:lnTo>
                <a:lnTo>
                  <a:pt x="2701059" y="656010"/>
                </a:lnTo>
                <a:lnTo>
                  <a:pt x="2714341" y="695375"/>
                </a:lnTo>
                <a:lnTo>
                  <a:pt x="2725358" y="735388"/>
                </a:lnTo>
                <a:lnTo>
                  <a:pt x="2734056" y="776004"/>
                </a:lnTo>
                <a:lnTo>
                  <a:pt x="2740383" y="817178"/>
                </a:lnTo>
                <a:lnTo>
                  <a:pt x="2744285" y="858863"/>
                </a:lnTo>
                <a:lnTo>
                  <a:pt x="2745707" y="901016"/>
                </a:lnTo>
                <a:lnTo>
                  <a:pt x="2744597" y="943590"/>
                </a:lnTo>
                <a:lnTo>
                  <a:pt x="2741079" y="984917"/>
                </a:lnTo>
                <a:lnTo>
                  <a:pt x="2735220" y="1025687"/>
                </a:lnTo>
                <a:lnTo>
                  <a:pt x="2727072" y="1065862"/>
                </a:lnTo>
                <a:lnTo>
                  <a:pt x="2716689" y="1105404"/>
                </a:lnTo>
                <a:lnTo>
                  <a:pt x="2704125" y="1144275"/>
                </a:lnTo>
                <a:lnTo>
                  <a:pt x="2689434" y="1182437"/>
                </a:lnTo>
                <a:lnTo>
                  <a:pt x="2672670" y="1219851"/>
                </a:lnTo>
                <a:lnTo>
                  <a:pt x="2653886" y="1256479"/>
                </a:lnTo>
                <a:lnTo>
                  <a:pt x="2633136" y="1292283"/>
                </a:lnTo>
                <a:lnTo>
                  <a:pt x="2610474" y="1327225"/>
                </a:lnTo>
                <a:lnTo>
                  <a:pt x="2585953" y="1361266"/>
                </a:lnTo>
                <a:lnTo>
                  <a:pt x="2559628" y="1394370"/>
                </a:lnTo>
                <a:lnTo>
                  <a:pt x="2531552" y="1426496"/>
                </a:lnTo>
                <a:lnTo>
                  <a:pt x="2501778" y="1457608"/>
                </a:lnTo>
                <a:lnTo>
                  <a:pt x="2470361" y="1487667"/>
                </a:lnTo>
                <a:lnTo>
                  <a:pt x="2437355" y="1516635"/>
                </a:lnTo>
                <a:lnTo>
                  <a:pt x="2402812" y="1544474"/>
                </a:lnTo>
                <a:lnTo>
                  <a:pt x="2366787" y="1571145"/>
                </a:lnTo>
                <a:lnTo>
                  <a:pt x="2329334" y="1596610"/>
                </a:lnTo>
                <a:lnTo>
                  <a:pt x="2290506" y="1620832"/>
                </a:lnTo>
                <a:lnTo>
                  <a:pt x="2250357" y="1643772"/>
                </a:lnTo>
                <a:lnTo>
                  <a:pt x="2208941" y="1665392"/>
                </a:lnTo>
                <a:lnTo>
                  <a:pt x="2166312" y="1685653"/>
                </a:lnTo>
                <a:lnTo>
                  <a:pt x="2122522" y="1704518"/>
                </a:lnTo>
                <a:lnTo>
                  <a:pt x="2077627" y="1721948"/>
                </a:lnTo>
                <a:lnTo>
                  <a:pt x="2031680" y="1737906"/>
                </a:lnTo>
                <a:lnTo>
                  <a:pt x="1984734" y="1752352"/>
                </a:lnTo>
                <a:lnTo>
                  <a:pt x="1936843" y="1765249"/>
                </a:lnTo>
                <a:lnTo>
                  <a:pt x="1888061" y="1776560"/>
                </a:lnTo>
                <a:lnTo>
                  <a:pt x="1838443" y="1786244"/>
                </a:lnTo>
                <a:lnTo>
                  <a:pt x="1788040" y="1794265"/>
                </a:lnTo>
                <a:lnTo>
                  <a:pt x="1736908" y="1800584"/>
                </a:lnTo>
                <a:lnTo>
                  <a:pt x="1685101" y="1805163"/>
                </a:lnTo>
                <a:lnTo>
                  <a:pt x="1632670" y="1807964"/>
                </a:lnTo>
                <a:lnTo>
                  <a:pt x="1579672" y="1808949"/>
                </a:lnTo>
                <a:lnTo>
                  <a:pt x="1526159" y="1808079"/>
                </a:lnTo>
                <a:lnTo>
                  <a:pt x="1471514" y="1805268"/>
                </a:lnTo>
                <a:lnTo>
                  <a:pt x="1417469" y="1800524"/>
                </a:lnTo>
                <a:lnTo>
                  <a:pt x="1364092" y="1793885"/>
                </a:lnTo>
                <a:lnTo>
                  <a:pt x="1311450" y="1785391"/>
                </a:lnTo>
                <a:lnTo>
                  <a:pt x="1259609" y="1775078"/>
                </a:lnTo>
                <a:lnTo>
                  <a:pt x="1208638" y="1762986"/>
                </a:lnTo>
                <a:lnTo>
                  <a:pt x="1158602" y="1749154"/>
                </a:lnTo>
                <a:lnTo>
                  <a:pt x="1109570" y="1733619"/>
                </a:lnTo>
                <a:lnTo>
                  <a:pt x="1061608" y="1716420"/>
                </a:lnTo>
                <a:lnTo>
                  <a:pt x="1014784" y="1697596"/>
                </a:lnTo>
                <a:lnTo>
                  <a:pt x="969164" y="1677185"/>
                </a:lnTo>
                <a:lnTo>
                  <a:pt x="924817" y="1655225"/>
                </a:lnTo>
                <a:lnTo>
                  <a:pt x="881808" y="1631756"/>
                </a:lnTo>
                <a:lnTo>
                  <a:pt x="840206" y="1606814"/>
                </a:lnTo>
                <a:lnTo>
                  <a:pt x="800077" y="1580440"/>
                </a:lnTo>
                <a:lnTo>
                  <a:pt x="761488" y="1552671"/>
                </a:lnTo>
                <a:lnTo>
                  <a:pt x="724508" y="1523546"/>
                </a:lnTo>
                <a:lnTo>
                  <a:pt x="689202" y="1493103"/>
                </a:lnTo>
                <a:lnTo>
                  <a:pt x="655638" y="1461381"/>
                </a:lnTo>
                <a:lnTo>
                  <a:pt x="623883" y="1428417"/>
                </a:lnTo>
                <a:lnTo>
                  <a:pt x="594004" y="1394252"/>
                </a:lnTo>
                <a:lnTo>
                  <a:pt x="566069" y="1358922"/>
                </a:lnTo>
                <a:lnTo>
                  <a:pt x="540145" y="1322468"/>
                </a:lnTo>
                <a:lnTo>
                  <a:pt x="516298" y="1284926"/>
                </a:lnTo>
                <a:lnTo>
                  <a:pt x="494596" y="1246335"/>
                </a:lnTo>
                <a:lnTo>
                  <a:pt x="475107" y="1206734"/>
                </a:lnTo>
                <a:lnTo>
                  <a:pt x="0" y="1087227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9266173" y="3940048"/>
            <a:ext cx="2952750" cy="21800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1270" algn="ctr"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now  understand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how  Blockchain could 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be used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in</a:t>
            </a:r>
            <a:r>
              <a:rPr sz="2800" spc="-18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Capital  Markets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563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20357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Based Capital Market</a:t>
            </a:r>
            <a:r>
              <a:rPr sz="5600" spc="12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System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896111"/>
            <a:ext cx="16353790" cy="669798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Issue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current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Capital</a:t>
            </a:r>
            <a:r>
              <a:rPr sz="2800" b="1" spc="-2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markets: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Capital markets have developed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complex global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interconnected banks and intermediaries</a:t>
            </a:r>
            <a:r>
              <a:rPr sz="2800" spc="5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enable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vast global flow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capital </a:t>
            </a:r>
            <a:r>
              <a:rPr sz="2800" dirty="0">
                <a:solidFill>
                  <a:srgbClr val="5F5F5F"/>
                </a:solidFill>
                <a:cs typeface="Calibri"/>
              </a:rPr>
              <a:t>across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borders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each transaction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passing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through multiple intermediaries each maintaining their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 silos there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duplication of data entry, unnecessary reconciliation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errors,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inefficient use of capital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delays to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settlement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costs money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creates </a:t>
            </a:r>
            <a:r>
              <a:rPr sz="2800" dirty="0">
                <a:solidFill>
                  <a:srgbClr val="5F5F5F"/>
                </a:solidFill>
                <a:cs typeface="Calibri"/>
              </a:rPr>
              <a:t>greater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risk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40"/>
              </a:spcBef>
            </a:pPr>
            <a:endParaRPr sz="38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614930" marR="2551430" algn="ctr"/>
            <a:r>
              <a:rPr sz="4000" spc="-10" dirty="0">
                <a:solidFill>
                  <a:srgbClr val="16A995"/>
                </a:solidFill>
                <a:cs typeface="Calibri"/>
              </a:rPr>
              <a:t>Blockchain has </a:t>
            </a:r>
            <a:r>
              <a:rPr sz="4000" dirty="0">
                <a:solidFill>
                  <a:srgbClr val="16A995"/>
                </a:solidFill>
                <a:cs typeface="Calibri"/>
              </a:rPr>
              <a:t>the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potential </a:t>
            </a:r>
            <a:r>
              <a:rPr sz="4000" spc="-30" dirty="0">
                <a:solidFill>
                  <a:srgbClr val="16A995"/>
                </a:solidFill>
                <a:cs typeface="Calibri"/>
              </a:rPr>
              <a:t>to </a:t>
            </a:r>
            <a:r>
              <a:rPr sz="4000" spc="-20" dirty="0">
                <a:solidFill>
                  <a:srgbClr val="16A995"/>
                </a:solidFill>
                <a:cs typeface="Calibri"/>
              </a:rPr>
              <a:t>radically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address </a:t>
            </a:r>
            <a:r>
              <a:rPr sz="4000" dirty="0">
                <a:solidFill>
                  <a:srgbClr val="16A995"/>
                </a:solidFill>
                <a:cs typeface="Calibri"/>
              </a:rPr>
              <a:t>these 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issues, with </a:t>
            </a:r>
            <a:r>
              <a:rPr sz="4000" dirty="0">
                <a:solidFill>
                  <a:srgbClr val="16A995"/>
                </a:solidFill>
                <a:cs typeface="Calibri"/>
              </a:rPr>
              <a:t>the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potential </a:t>
            </a:r>
            <a:r>
              <a:rPr sz="4000" spc="-30" dirty="0">
                <a:solidFill>
                  <a:srgbClr val="16A995"/>
                </a:solidFill>
                <a:cs typeface="Calibri"/>
              </a:rPr>
              <a:t>for </a:t>
            </a:r>
            <a:r>
              <a:rPr sz="4000" dirty="0">
                <a:solidFill>
                  <a:srgbClr val="16A995"/>
                </a:solidFill>
                <a:cs typeface="Calibri"/>
              </a:rPr>
              <a:t>the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elimination of  intermediaries </a:t>
            </a:r>
            <a:r>
              <a:rPr sz="4000" dirty="0">
                <a:solidFill>
                  <a:srgbClr val="16A995"/>
                </a:solidFill>
                <a:cs typeface="Calibri"/>
              </a:rPr>
              <a:t>and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reduction </a:t>
            </a:r>
            <a:r>
              <a:rPr sz="4000" dirty="0">
                <a:solidFill>
                  <a:srgbClr val="16A995"/>
                </a:solidFill>
                <a:cs typeface="Calibri"/>
              </a:rPr>
              <a:t>in </a:t>
            </a:r>
            <a:r>
              <a:rPr sz="4000" spc="-10" dirty="0">
                <a:solidFill>
                  <a:srgbClr val="16A995"/>
                </a:solidFill>
                <a:cs typeface="Calibri"/>
              </a:rPr>
              <a:t>settlement</a:t>
            </a:r>
            <a:r>
              <a:rPr sz="4000" spc="190" dirty="0">
                <a:solidFill>
                  <a:srgbClr val="16A995"/>
                </a:solidFill>
                <a:cs typeface="Calibri"/>
              </a:rPr>
              <a:t> </a:t>
            </a:r>
            <a:r>
              <a:rPr sz="4000" dirty="0">
                <a:solidFill>
                  <a:srgbClr val="16A995"/>
                </a:solidFill>
                <a:cs typeface="Calibri"/>
              </a:rPr>
              <a:t>times</a:t>
            </a:r>
            <a:endParaRPr sz="40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7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4927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Why Blockchain Seems </a:t>
            </a:r>
            <a:r>
              <a:rPr sz="5600" spc="-20" dirty="0">
                <a:solidFill>
                  <a:srgbClr val="095A82"/>
                </a:solidFill>
              </a:rPr>
              <a:t>Promising </a:t>
            </a:r>
            <a:r>
              <a:rPr sz="5600" spc="-10" dirty="0">
                <a:solidFill>
                  <a:srgbClr val="095A82"/>
                </a:solidFill>
              </a:rPr>
              <a:t>in Capital</a:t>
            </a:r>
            <a:r>
              <a:rPr sz="5600" spc="2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Markets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896110"/>
            <a:ext cx="15927068" cy="48949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“Distributed ledger technology could reduce </a:t>
            </a:r>
            <a:r>
              <a:rPr sz="2800" dirty="0">
                <a:solidFill>
                  <a:srgbClr val="5F5F5F"/>
                </a:solidFill>
                <a:cs typeface="Calibri"/>
              </a:rPr>
              <a:t>banks”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infrastructure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“Has the potential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modernizing, streamlining and simplifying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siloed design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the financial</a:t>
            </a:r>
            <a:r>
              <a:rPr sz="2800" spc="458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industry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infrastructure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shared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fabric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common</a:t>
            </a:r>
            <a:r>
              <a:rPr sz="2800" spc="-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information”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498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“SETL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to work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Computershare 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joint initiative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establish securities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ownership registers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using  distributed ledger technology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</a:t>
            </a:r>
            <a:r>
              <a:rPr sz="28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Australia”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773430" indent="-572770">
              <a:lnSpc>
                <a:spcPct val="150000"/>
              </a:lnSpc>
              <a:spcBef>
                <a:spcPts val="143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Over $1 billion invested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companies since the technology’s </a:t>
            </a:r>
            <a:r>
              <a:rPr sz="2800" dirty="0">
                <a:solidFill>
                  <a:srgbClr val="5F5F5F"/>
                </a:solidFill>
                <a:cs typeface="Calibri"/>
              </a:rPr>
              <a:t>creation 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2009,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59%  </a:t>
            </a:r>
            <a:r>
              <a:rPr sz="2800" dirty="0">
                <a:solidFill>
                  <a:srgbClr val="5F5F5F"/>
                </a:solidFill>
                <a:cs typeface="Calibri"/>
              </a:rPr>
              <a:t>increase 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last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year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4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55117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Blockchain Could be Applied in Capital</a:t>
            </a:r>
            <a:r>
              <a:rPr sz="5600" spc="1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Markets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16398240" cy="78867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Many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 our clients are exploring blockchain’s potential to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disintermediate,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increase speed and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reduce cost  whilst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increasing resilience in their businesses. Here are some examples of blockchain’s business</a:t>
            </a:r>
            <a:r>
              <a:rPr sz="2800" b="1" spc="-4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applications…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40"/>
              </a:spcBef>
            </a:pPr>
            <a:endParaRPr sz="28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0640"/>
            <a:r>
              <a:rPr sz="2700" b="1" spc="-10" dirty="0">
                <a:solidFill>
                  <a:srgbClr val="5F5F5F"/>
                </a:solidFill>
                <a:cs typeface="Calibri"/>
              </a:rPr>
              <a:t>Settlements: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40640"/>
            <a:r>
              <a:rPr sz="2700" spc="-20" dirty="0">
                <a:solidFill>
                  <a:srgbClr val="5F5F5F"/>
                </a:solidFill>
                <a:cs typeface="Calibri"/>
              </a:rPr>
              <a:t>By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removing intermediaries and providing </a:t>
            </a:r>
            <a:r>
              <a:rPr sz="2700" dirty="0">
                <a:solidFill>
                  <a:srgbClr val="5F5F5F"/>
                </a:solidFill>
                <a:cs typeface="Calibri"/>
              </a:rPr>
              <a:t>a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trusted</a:t>
            </a:r>
            <a:r>
              <a:rPr sz="27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and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40640"/>
            <a:r>
              <a:rPr sz="2700" spc="-10" dirty="0">
                <a:solidFill>
                  <a:srgbClr val="5F5F5F"/>
                </a:solidFill>
                <a:cs typeface="Calibri"/>
              </a:rPr>
              <a:t>shared view </a:t>
            </a:r>
            <a:r>
              <a:rPr sz="2700" dirty="0">
                <a:solidFill>
                  <a:srgbClr val="5F5F5F"/>
                </a:solidFill>
                <a:cs typeface="Calibri"/>
              </a:rPr>
              <a:t>of permissioned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data, blockchain</a:t>
            </a:r>
            <a:r>
              <a:rPr sz="27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could: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Reduce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costs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</a:t>
            </a:r>
            <a:r>
              <a:rPr sz="2700" spc="-30" dirty="0">
                <a:solidFill>
                  <a:srgbClr val="5F5F5F"/>
                </a:solidFill>
                <a:cs typeface="Calibri"/>
              </a:rPr>
              <a:t>fewer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reconciliation</a:t>
            </a:r>
            <a:r>
              <a:rPr sz="27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errors)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Speed </a:t>
            </a:r>
            <a:r>
              <a:rPr sz="2700" dirty="0">
                <a:solidFill>
                  <a:srgbClr val="5F5F5F"/>
                </a:solidFill>
                <a:cs typeface="Calibri"/>
              </a:rPr>
              <a:t>up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settlement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faster</a:t>
            </a:r>
            <a:r>
              <a:rPr sz="27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validation)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Increase resilience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no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single point </a:t>
            </a:r>
            <a:r>
              <a:rPr sz="2700" dirty="0">
                <a:solidFill>
                  <a:srgbClr val="5F5F5F"/>
                </a:solidFill>
                <a:cs typeface="Calibri"/>
              </a:rPr>
              <a:t>of</a:t>
            </a:r>
            <a:r>
              <a:rPr sz="27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failure)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Improve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transparency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easier to</a:t>
            </a:r>
            <a:r>
              <a:rPr sz="27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cs typeface="Calibri"/>
              </a:rPr>
              <a:t>monitor)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40640">
              <a:spcBef>
                <a:spcPts val="2490"/>
              </a:spcBef>
            </a:pPr>
            <a:r>
              <a:rPr sz="2700" b="1" spc="-20" dirty="0">
                <a:solidFill>
                  <a:srgbClr val="5F5F5F"/>
                </a:solidFill>
                <a:cs typeface="Calibri"/>
              </a:rPr>
              <a:t>Collateral</a:t>
            </a:r>
            <a:r>
              <a:rPr sz="2700" b="1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Management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By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enabling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faster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settlement </a:t>
            </a:r>
            <a:r>
              <a:rPr sz="2700" dirty="0">
                <a:solidFill>
                  <a:srgbClr val="5F5F5F"/>
                </a:solidFill>
                <a:cs typeface="Calibri"/>
              </a:rPr>
              <a:t>and a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shared, trusted</a:t>
            </a:r>
            <a:r>
              <a:rPr sz="27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view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>
              <a:spcBef>
                <a:spcPts val="10"/>
              </a:spcBef>
            </a:pPr>
            <a:r>
              <a:rPr sz="2700" dirty="0">
                <a:solidFill>
                  <a:srgbClr val="5F5F5F"/>
                </a:solidFill>
                <a:cs typeface="Calibri"/>
              </a:rPr>
              <a:t>of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asset information, blockchain</a:t>
            </a:r>
            <a:r>
              <a:rPr sz="2700" spc="-1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could: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Solve new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collateral</a:t>
            </a:r>
            <a:r>
              <a:rPr sz="27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requirements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dirty="0">
                <a:solidFill>
                  <a:srgbClr val="5F5F5F"/>
                </a:solidFill>
                <a:cs typeface="Calibri"/>
              </a:rPr>
              <a:t>Allow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you to tap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into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unused</a:t>
            </a:r>
            <a:r>
              <a:rPr sz="2700" spc="-1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assets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Cut operational complexity and costs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614680" indent="-574040">
              <a:buClr>
                <a:srgbClr val="095A82"/>
              </a:buClr>
              <a:buFont typeface="Arial"/>
              <a:buChar char="•"/>
              <a:tabLst>
                <a:tab pos="614680" algn="l"/>
                <a:tab pos="61595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Increase flexibility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1128964" y="3556341"/>
            <a:ext cx="6150184" cy="2899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1461005" y="6686023"/>
            <a:ext cx="5495682" cy="2820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60261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Blockchain Could be Applied in Capital</a:t>
            </a:r>
            <a:r>
              <a:rPr sz="5600" spc="1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Markets…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53008" y="1832152"/>
            <a:ext cx="8094980" cy="389337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400">
              <a:spcBef>
                <a:spcPts val="700"/>
              </a:spcBef>
            </a:pPr>
            <a:r>
              <a:rPr sz="2700" b="1" spc="-10" dirty="0">
                <a:solidFill>
                  <a:srgbClr val="5F5F5F"/>
                </a:solidFill>
                <a:cs typeface="Calibri"/>
              </a:rPr>
              <a:t>Confirmations: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 marR="401320">
              <a:spcBef>
                <a:spcPts val="500"/>
              </a:spcBef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By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creating </a:t>
            </a:r>
            <a:r>
              <a:rPr sz="2700" dirty="0">
                <a:solidFill>
                  <a:srgbClr val="5F5F5F"/>
                </a:solidFill>
                <a:cs typeface="Calibri"/>
              </a:rPr>
              <a:t>a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smart contract </a:t>
            </a:r>
            <a:r>
              <a:rPr sz="2700" dirty="0">
                <a:solidFill>
                  <a:srgbClr val="5F5F5F"/>
                </a:solidFill>
                <a:cs typeface="Calibri"/>
              </a:rPr>
              <a:t>on a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blockchain confirmed  lifecycle contracts could </a:t>
            </a:r>
            <a:r>
              <a:rPr sz="2700" dirty="0">
                <a:solidFill>
                  <a:srgbClr val="5F5F5F"/>
                </a:solidFill>
                <a:cs typeface="Calibri"/>
              </a:rPr>
              <a:t>be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automated,</a:t>
            </a:r>
            <a:r>
              <a:rPr sz="2700" spc="-12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enabling: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598170" indent="-572770">
              <a:buClr>
                <a:srgbClr val="095A82"/>
              </a:buClr>
              <a:buFont typeface="Arial"/>
              <a:buChar char="•"/>
              <a:tabLst>
                <a:tab pos="598170" algn="l"/>
                <a:tab pos="599440" algn="l"/>
              </a:tabLst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Increase trust </a:t>
            </a:r>
            <a:r>
              <a:rPr sz="2700" dirty="0">
                <a:solidFill>
                  <a:srgbClr val="5F5F5F"/>
                </a:solidFill>
                <a:cs typeface="Calibri"/>
              </a:rPr>
              <a:t>and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transparency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with a</a:t>
            </a:r>
            <a:r>
              <a:rPr sz="2700" spc="-12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golden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0"/>
              </a:spcBef>
            </a:pPr>
            <a:r>
              <a:rPr sz="2700" dirty="0">
                <a:solidFill>
                  <a:srgbClr val="5F5F5F"/>
                </a:solidFill>
                <a:cs typeface="Calibri"/>
              </a:rPr>
              <a:t>common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data</a:t>
            </a:r>
            <a:r>
              <a:rPr sz="27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source)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buClr>
                <a:srgbClr val="095A82"/>
              </a:buClr>
              <a:buFont typeface="Arial"/>
              <a:buChar char="•"/>
              <a:tabLst>
                <a:tab pos="598170" algn="l"/>
                <a:tab pos="59944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Reduce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costs </a:t>
            </a:r>
            <a:r>
              <a:rPr sz="2700" dirty="0">
                <a:solidFill>
                  <a:srgbClr val="5F5F5F"/>
                </a:solidFill>
                <a:cs typeface="Calibri"/>
              </a:rPr>
              <a:t>(e.g.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reduced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entry duplication and  reconciliation</a:t>
            </a:r>
            <a:r>
              <a:rPr sz="27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errors)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598170" indent="-572770">
              <a:buClr>
                <a:srgbClr val="095A82"/>
              </a:buClr>
              <a:buFont typeface="Arial"/>
              <a:buChar char="•"/>
              <a:tabLst>
                <a:tab pos="598170" algn="l"/>
                <a:tab pos="59944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Reduce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operational</a:t>
            </a:r>
            <a:r>
              <a:rPr sz="27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cs typeface="Calibri"/>
              </a:rPr>
              <a:t>risk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598170" indent="-572770">
              <a:buClr>
                <a:srgbClr val="095A82"/>
              </a:buClr>
              <a:buFont typeface="Arial"/>
              <a:buChar char="•"/>
              <a:tabLst>
                <a:tab pos="598170" algn="l"/>
                <a:tab pos="599440" algn="l"/>
              </a:tabLst>
            </a:pPr>
            <a:r>
              <a:rPr sz="2700" spc="-20" dirty="0">
                <a:solidFill>
                  <a:srgbClr val="5F5F5F"/>
                </a:solidFill>
                <a:cs typeface="Calibri"/>
              </a:rPr>
              <a:t>Better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measurement </a:t>
            </a:r>
            <a:r>
              <a:rPr sz="2700" dirty="0">
                <a:solidFill>
                  <a:srgbClr val="5F5F5F"/>
                </a:solidFill>
                <a:cs typeface="Calibri"/>
              </a:rPr>
              <a:t>of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contingent</a:t>
            </a:r>
            <a:r>
              <a:rPr sz="27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cs typeface="Calibri"/>
              </a:rPr>
              <a:t>risk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0894426" y="2202127"/>
            <a:ext cx="6308416" cy="3561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942034" y="648106"/>
            <a:ext cx="78409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5400">
              <a:spcBef>
                <a:spcPts val="190"/>
              </a:spcBef>
            </a:pPr>
            <a:r>
              <a:rPr lang="en-IN" sz="5600" kern="0" spc="-10" smtClean="0">
                <a:solidFill>
                  <a:srgbClr val="095A82"/>
                </a:solidFill>
              </a:rPr>
              <a:t>Blockchain in</a:t>
            </a:r>
            <a:r>
              <a:rPr lang="en-IN" sz="5600" kern="0" spc="10" smtClean="0">
                <a:solidFill>
                  <a:srgbClr val="095A82"/>
                </a:solidFill>
              </a:rPr>
              <a:t> </a:t>
            </a:r>
            <a:r>
              <a:rPr lang="en-IN" sz="5600" kern="0" spc="-20" smtClean="0">
                <a:solidFill>
                  <a:srgbClr val="095A82"/>
                </a:solidFill>
              </a:rPr>
              <a:t>Government</a:t>
            </a:r>
            <a:endParaRPr lang="en-IN" sz="5600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3"/>
          <p:cNvSpPr/>
          <p:nvPr/>
        </p:nvSpPr>
        <p:spPr>
          <a:xfrm>
            <a:off x="5638800" y="2966737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9370314" y="3685947"/>
            <a:ext cx="2435860" cy="261225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-5080"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See </a:t>
            </a:r>
            <a:r>
              <a:rPr sz="2800" spc="10" dirty="0">
                <a:solidFill>
                  <a:srgbClr val="5F5F5F"/>
                </a:solidFill>
                <a:latin typeface="Comic Sans MS"/>
                <a:cs typeface="Comic Sans MS"/>
              </a:rPr>
              <a:t>how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blockchain</a:t>
            </a:r>
            <a:r>
              <a:rPr sz="2800" spc="-228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can  help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the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governments  around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the  world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038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4894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Various </a:t>
            </a:r>
            <a:r>
              <a:rPr sz="5600" spc="-10" dirty="0">
                <a:solidFill>
                  <a:srgbClr val="095A82"/>
                </a:solidFill>
              </a:rPr>
              <a:t>Use Cases of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588756" y="3122676"/>
            <a:ext cx="5181600" cy="3657600"/>
          </a:xfrm>
          <a:custGeom>
            <a:avLst/>
            <a:gdLst/>
            <a:ahLst/>
            <a:cxnLst/>
            <a:rect l="l" t="t" r="r" b="b"/>
            <a:pathLst>
              <a:path w="2590800" h="1828800">
                <a:moveTo>
                  <a:pt x="1444117" y="0"/>
                </a:moveTo>
                <a:lnTo>
                  <a:pt x="1390165" y="1005"/>
                </a:lnTo>
                <a:lnTo>
                  <a:pt x="1336857" y="3972"/>
                </a:lnTo>
                <a:lnTo>
                  <a:pt x="1284246" y="8856"/>
                </a:lnTo>
                <a:lnTo>
                  <a:pt x="1232388" y="15613"/>
                </a:lnTo>
                <a:lnTo>
                  <a:pt x="1181338" y="24199"/>
                </a:lnTo>
                <a:lnTo>
                  <a:pt x="1131151" y="34571"/>
                </a:lnTo>
                <a:lnTo>
                  <a:pt x="1081882" y="46684"/>
                </a:lnTo>
                <a:lnTo>
                  <a:pt x="1033586" y="60494"/>
                </a:lnTo>
                <a:lnTo>
                  <a:pt x="986317" y="75958"/>
                </a:lnTo>
                <a:lnTo>
                  <a:pt x="940132" y="93031"/>
                </a:lnTo>
                <a:lnTo>
                  <a:pt x="895084" y="111670"/>
                </a:lnTo>
                <a:lnTo>
                  <a:pt x="851229" y="131831"/>
                </a:lnTo>
                <a:lnTo>
                  <a:pt x="808622" y="153469"/>
                </a:lnTo>
                <a:lnTo>
                  <a:pt x="767318" y="176542"/>
                </a:lnTo>
                <a:lnTo>
                  <a:pt x="727372" y="201004"/>
                </a:lnTo>
                <a:lnTo>
                  <a:pt x="688839" y="226813"/>
                </a:lnTo>
                <a:lnTo>
                  <a:pt x="651774" y="253924"/>
                </a:lnTo>
                <a:lnTo>
                  <a:pt x="616232" y="282293"/>
                </a:lnTo>
                <a:lnTo>
                  <a:pt x="582267" y="311876"/>
                </a:lnTo>
                <a:lnTo>
                  <a:pt x="549936" y="342630"/>
                </a:lnTo>
                <a:lnTo>
                  <a:pt x="519292" y="374510"/>
                </a:lnTo>
                <a:lnTo>
                  <a:pt x="490392" y="407473"/>
                </a:lnTo>
                <a:lnTo>
                  <a:pt x="463289" y="441475"/>
                </a:lnTo>
                <a:lnTo>
                  <a:pt x="438040" y="476471"/>
                </a:lnTo>
                <a:lnTo>
                  <a:pt x="414698" y="512419"/>
                </a:lnTo>
                <a:lnTo>
                  <a:pt x="393320" y="549273"/>
                </a:lnTo>
                <a:lnTo>
                  <a:pt x="373959" y="586990"/>
                </a:lnTo>
                <a:lnTo>
                  <a:pt x="356671" y="625526"/>
                </a:lnTo>
                <a:lnTo>
                  <a:pt x="341512" y="664838"/>
                </a:lnTo>
                <a:lnTo>
                  <a:pt x="328535" y="704881"/>
                </a:lnTo>
                <a:lnTo>
                  <a:pt x="317797" y="745611"/>
                </a:lnTo>
                <a:lnTo>
                  <a:pt x="309351" y="786984"/>
                </a:lnTo>
                <a:lnTo>
                  <a:pt x="303253" y="828957"/>
                </a:lnTo>
                <a:lnTo>
                  <a:pt x="299559" y="871486"/>
                </a:lnTo>
                <a:lnTo>
                  <a:pt x="298323" y="914526"/>
                </a:lnTo>
                <a:lnTo>
                  <a:pt x="0" y="1138682"/>
                </a:lnTo>
                <a:lnTo>
                  <a:pt x="381888" y="1257045"/>
                </a:lnTo>
                <a:lnTo>
                  <a:pt x="403160" y="1296397"/>
                </a:lnTo>
                <a:lnTo>
                  <a:pt x="426542" y="1334651"/>
                </a:lnTo>
                <a:lnTo>
                  <a:pt x="451967" y="1371772"/>
                </a:lnTo>
                <a:lnTo>
                  <a:pt x="479368" y="1407722"/>
                </a:lnTo>
                <a:lnTo>
                  <a:pt x="508676" y="1442466"/>
                </a:lnTo>
                <a:lnTo>
                  <a:pt x="539824" y="1475967"/>
                </a:lnTo>
                <a:lnTo>
                  <a:pt x="572744" y="1508188"/>
                </a:lnTo>
                <a:lnTo>
                  <a:pt x="607368" y="1539093"/>
                </a:lnTo>
                <a:lnTo>
                  <a:pt x="643628" y="1568647"/>
                </a:lnTo>
                <a:lnTo>
                  <a:pt x="681456" y="1596811"/>
                </a:lnTo>
                <a:lnTo>
                  <a:pt x="720784" y="1623550"/>
                </a:lnTo>
                <a:lnTo>
                  <a:pt x="761546" y="1648827"/>
                </a:lnTo>
                <a:lnTo>
                  <a:pt x="803671" y="1672605"/>
                </a:lnTo>
                <a:lnTo>
                  <a:pt x="847094" y="1694849"/>
                </a:lnTo>
                <a:lnTo>
                  <a:pt x="891746" y="1715522"/>
                </a:lnTo>
                <a:lnTo>
                  <a:pt x="937559" y="1734588"/>
                </a:lnTo>
                <a:lnTo>
                  <a:pt x="984465" y="1752009"/>
                </a:lnTo>
                <a:lnTo>
                  <a:pt x="1032396" y="1767750"/>
                </a:lnTo>
                <a:lnTo>
                  <a:pt x="1081286" y="1781773"/>
                </a:lnTo>
                <a:lnTo>
                  <a:pt x="1131065" y="1794043"/>
                </a:lnTo>
                <a:lnTo>
                  <a:pt x="1181666" y="1804524"/>
                </a:lnTo>
                <a:lnTo>
                  <a:pt x="1233084" y="1813186"/>
                </a:lnTo>
                <a:lnTo>
                  <a:pt x="1285062" y="1819968"/>
                </a:lnTo>
                <a:lnTo>
                  <a:pt x="1337722" y="1824860"/>
                </a:lnTo>
                <a:lnTo>
                  <a:pt x="1390932" y="1827816"/>
                </a:lnTo>
                <a:lnTo>
                  <a:pt x="1444625" y="1828800"/>
                </a:lnTo>
                <a:lnTo>
                  <a:pt x="1498576" y="1827794"/>
                </a:lnTo>
                <a:lnTo>
                  <a:pt x="1551884" y="1824827"/>
                </a:lnTo>
                <a:lnTo>
                  <a:pt x="1604495" y="1819943"/>
                </a:lnTo>
                <a:lnTo>
                  <a:pt x="1656402" y="1813177"/>
                </a:lnTo>
                <a:lnTo>
                  <a:pt x="1707403" y="1804600"/>
                </a:lnTo>
                <a:lnTo>
                  <a:pt x="1757590" y="1794228"/>
                </a:lnTo>
                <a:lnTo>
                  <a:pt x="1806859" y="1782115"/>
                </a:lnTo>
                <a:lnTo>
                  <a:pt x="1855155" y="1768305"/>
                </a:lnTo>
                <a:lnTo>
                  <a:pt x="1902424" y="1752841"/>
                </a:lnTo>
                <a:lnTo>
                  <a:pt x="1948609" y="1735768"/>
                </a:lnTo>
                <a:lnTo>
                  <a:pt x="1993657" y="1717129"/>
                </a:lnTo>
                <a:lnTo>
                  <a:pt x="2037512" y="1696968"/>
                </a:lnTo>
                <a:lnTo>
                  <a:pt x="2080119" y="1675330"/>
                </a:lnTo>
                <a:lnTo>
                  <a:pt x="2121423" y="1652257"/>
                </a:lnTo>
                <a:lnTo>
                  <a:pt x="2161369" y="1627795"/>
                </a:lnTo>
                <a:lnTo>
                  <a:pt x="2199902" y="1601986"/>
                </a:lnTo>
                <a:lnTo>
                  <a:pt x="2236967" y="1574875"/>
                </a:lnTo>
                <a:lnTo>
                  <a:pt x="2272509" y="1546506"/>
                </a:lnTo>
                <a:lnTo>
                  <a:pt x="2306474" y="1516923"/>
                </a:lnTo>
                <a:lnTo>
                  <a:pt x="2338805" y="1486169"/>
                </a:lnTo>
                <a:lnTo>
                  <a:pt x="2369449" y="1454289"/>
                </a:lnTo>
                <a:lnTo>
                  <a:pt x="2398349" y="1421326"/>
                </a:lnTo>
                <a:lnTo>
                  <a:pt x="2425452" y="1387324"/>
                </a:lnTo>
                <a:lnTo>
                  <a:pt x="2450701" y="1352328"/>
                </a:lnTo>
                <a:lnTo>
                  <a:pt x="2474043" y="1316380"/>
                </a:lnTo>
                <a:lnTo>
                  <a:pt x="2495421" y="1279526"/>
                </a:lnTo>
                <a:lnTo>
                  <a:pt x="2514782" y="1241809"/>
                </a:lnTo>
                <a:lnTo>
                  <a:pt x="2532070" y="1203273"/>
                </a:lnTo>
                <a:lnTo>
                  <a:pt x="2547229" y="1163961"/>
                </a:lnTo>
                <a:lnTo>
                  <a:pt x="2560206" y="1123918"/>
                </a:lnTo>
                <a:lnTo>
                  <a:pt x="2570944" y="1083188"/>
                </a:lnTo>
                <a:lnTo>
                  <a:pt x="2579390" y="1041815"/>
                </a:lnTo>
                <a:lnTo>
                  <a:pt x="2585488" y="999842"/>
                </a:lnTo>
                <a:lnTo>
                  <a:pt x="2589182" y="957313"/>
                </a:lnTo>
                <a:lnTo>
                  <a:pt x="2590419" y="914273"/>
                </a:lnTo>
                <a:lnTo>
                  <a:pt x="2589160" y="871222"/>
                </a:lnTo>
                <a:lnTo>
                  <a:pt x="2585444" y="828684"/>
                </a:lnTo>
                <a:lnTo>
                  <a:pt x="2579325" y="786703"/>
                </a:lnTo>
                <a:lnTo>
                  <a:pt x="2570858" y="745323"/>
                </a:lnTo>
                <a:lnTo>
                  <a:pt x="2560098" y="704587"/>
                </a:lnTo>
                <a:lnTo>
                  <a:pt x="2547100" y="664540"/>
                </a:lnTo>
                <a:lnTo>
                  <a:pt x="2531919" y="625226"/>
                </a:lnTo>
                <a:lnTo>
                  <a:pt x="2514611" y="586687"/>
                </a:lnTo>
                <a:lnTo>
                  <a:pt x="2495230" y="548969"/>
                </a:lnTo>
                <a:lnTo>
                  <a:pt x="2473831" y="512115"/>
                </a:lnTo>
                <a:lnTo>
                  <a:pt x="2450470" y="476169"/>
                </a:lnTo>
                <a:lnTo>
                  <a:pt x="2425201" y="441175"/>
                </a:lnTo>
                <a:lnTo>
                  <a:pt x="2398079" y="407176"/>
                </a:lnTo>
                <a:lnTo>
                  <a:pt x="2369160" y="374218"/>
                </a:lnTo>
                <a:lnTo>
                  <a:pt x="2338499" y="342343"/>
                </a:lnTo>
                <a:lnTo>
                  <a:pt x="2306150" y="311595"/>
                </a:lnTo>
                <a:lnTo>
                  <a:pt x="2272168" y="282019"/>
                </a:lnTo>
                <a:lnTo>
                  <a:pt x="2236610" y="253658"/>
                </a:lnTo>
                <a:lnTo>
                  <a:pt x="2199529" y="226556"/>
                </a:lnTo>
                <a:lnTo>
                  <a:pt x="2160981" y="200758"/>
                </a:lnTo>
                <a:lnTo>
                  <a:pt x="2121020" y="176306"/>
                </a:lnTo>
                <a:lnTo>
                  <a:pt x="2079703" y="153245"/>
                </a:lnTo>
                <a:lnTo>
                  <a:pt x="2037083" y="131619"/>
                </a:lnTo>
                <a:lnTo>
                  <a:pt x="1993216" y="111472"/>
                </a:lnTo>
                <a:lnTo>
                  <a:pt x="1948158" y="92847"/>
                </a:lnTo>
                <a:lnTo>
                  <a:pt x="1901962" y="75789"/>
                </a:lnTo>
                <a:lnTo>
                  <a:pt x="1854684" y="60341"/>
                </a:lnTo>
                <a:lnTo>
                  <a:pt x="1806379" y="46548"/>
                </a:lnTo>
                <a:lnTo>
                  <a:pt x="1757103" y="34452"/>
                </a:lnTo>
                <a:lnTo>
                  <a:pt x="1706909" y="24099"/>
                </a:lnTo>
                <a:lnTo>
                  <a:pt x="1655854" y="15531"/>
                </a:lnTo>
                <a:lnTo>
                  <a:pt x="1603992" y="8794"/>
                </a:lnTo>
                <a:lnTo>
                  <a:pt x="1551379" y="3930"/>
                </a:lnTo>
                <a:lnTo>
                  <a:pt x="1498068" y="984"/>
                </a:lnTo>
                <a:lnTo>
                  <a:pt x="14441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7588756" y="3122676"/>
            <a:ext cx="5181600" cy="3657600"/>
          </a:xfrm>
          <a:custGeom>
            <a:avLst/>
            <a:gdLst/>
            <a:ahLst/>
            <a:cxnLst/>
            <a:rect l="l" t="t" r="r" b="b"/>
            <a:pathLst>
              <a:path w="2590800" h="1828800">
                <a:moveTo>
                  <a:pt x="0" y="1138682"/>
                </a:moveTo>
                <a:lnTo>
                  <a:pt x="298323" y="914526"/>
                </a:lnTo>
                <a:lnTo>
                  <a:pt x="299559" y="871486"/>
                </a:lnTo>
                <a:lnTo>
                  <a:pt x="303253" y="828957"/>
                </a:lnTo>
                <a:lnTo>
                  <a:pt x="309351" y="786984"/>
                </a:lnTo>
                <a:lnTo>
                  <a:pt x="317797" y="745611"/>
                </a:lnTo>
                <a:lnTo>
                  <a:pt x="328535" y="704881"/>
                </a:lnTo>
                <a:lnTo>
                  <a:pt x="341512" y="664838"/>
                </a:lnTo>
                <a:lnTo>
                  <a:pt x="356671" y="625526"/>
                </a:lnTo>
                <a:lnTo>
                  <a:pt x="373959" y="586990"/>
                </a:lnTo>
                <a:lnTo>
                  <a:pt x="393320" y="549273"/>
                </a:lnTo>
                <a:lnTo>
                  <a:pt x="414698" y="512419"/>
                </a:lnTo>
                <a:lnTo>
                  <a:pt x="438040" y="476471"/>
                </a:lnTo>
                <a:lnTo>
                  <a:pt x="463289" y="441475"/>
                </a:lnTo>
                <a:lnTo>
                  <a:pt x="490392" y="407473"/>
                </a:lnTo>
                <a:lnTo>
                  <a:pt x="519292" y="374510"/>
                </a:lnTo>
                <a:lnTo>
                  <a:pt x="549936" y="342630"/>
                </a:lnTo>
                <a:lnTo>
                  <a:pt x="582267" y="311876"/>
                </a:lnTo>
                <a:lnTo>
                  <a:pt x="616232" y="282293"/>
                </a:lnTo>
                <a:lnTo>
                  <a:pt x="651774" y="253924"/>
                </a:lnTo>
                <a:lnTo>
                  <a:pt x="688839" y="226813"/>
                </a:lnTo>
                <a:lnTo>
                  <a:pt x="727372" y="201004"/>
                </a:lnTo>
                <a:lnTo>
                  <a:pt x="767318" y="176542"/>
                </a:lnTo>
                <a:lnTo>
                  <a:pt x="808622" y="153469"/>
                </a:lnTo>
                <a:lnTo>
                  <a:pt x="851229" y="131831"/>
                </a:lnTo>
                <a:lnTo>
                  <a:pt x="895084" y="111670"/>
                </a:lnTo>
                <a:lnTo>
                  <a:pt x="940132" y="93031"/>
                </a:lnTo>
                <a:lnTo>
                  <a:pt x="986317" y="75958"/>
                </a:lnTo>
                <a:lnTo>
                  <a:pt x="1033586" y="60494"/>
                </a:lnTo>
                <a:lnTo>
                  <a:pt x="1081882" y="46684"/>
                </a:lnTo>
                <a:lnTo>
                  <a:pt x="1131151" y="34571"/>
                </a:lnTo>
                <a:lnTo>
                  <a:pt x="1181338" y="24199"/>
                </a:lnTo>
                <a:lnTo>
                  <a:pt x="1232388" y="15613"/>
                </a:lnTo>
                <a:lnTo>
                  <a:pt x="1284246" y="8856"/>
                </a:lnTo>
                <a:lnTo>
                  <a:pt x="1336857" y="3972"/>
                </a:lnTo>
                <a:lnTo>
                  <a:pt x="1390165" y="1005"/>
                </a:lnTo>
                <a:lnTo>
                  <a:pt x="1444117" y="0"/>
                </a:lnTo>
                <a:lnTo>
                  <a:pt x="1498068" y="984"/>
                </a:lnTo>
                <a:lnTo>
                  <a:pt x="1551379" y="3930"/>
                </a:lnTo>
                <a:lnTo>
                  <a:pt x="1603992" y="8794"/>
                </a:lnTo>
                <a:lnTo>
                  <a:pt x="1655854" y="15531"/>
                </a:lnTo>
                <a:lnTo>
                  <a:pt x="1706909" y="24099"/>
                </a:lnTo>
                <a:lnTo>
                  <a:pt x="1757103" y="34452"/>
                </a:lnTo>
                <a:lnTo>
                  <a:pt x="1806379" y="46548"/>
                </a:lnTo>
                <a:lnTo>
                  <a:pt x="1854684" y="60341"/>
                </a:lnTo>
                <a:lnTo>
                  <a:pt x="1901962" y="75789"/>
                </a:lnTo>
                <a:lnTo>
                  <a:pt x="1948158" y="92847"/>
                </a:lnTo>
                <a:lnTo>
                  <a:pt x="1993216" y="111472"/>
                </a:lnTo>
                <a:lnTo>
                  <a:pt x="2037083" y="131619"/>
                </a:lnTo>
                <a:lnTo>
                  <a:pt x="2079703" y="153245"/>
                </a:lnTo>
                <a:lnTo>
                  <a:pt x="2121020" y="176306"/>
                </a:lnTo>
                <a:lnTo>
                  <a:pt x="2160981" y="200758"/>
                </a:lnTo>
                <a:lnTo>
                  <a:pt x="2199529" y="226556"/>
                </a:lnTo>
                <a:lnTo>
                  <a:pt x="2236610" y="253658"/>
                </a:lnTo>
                <a:lnTo>
                  <a:pt x="2272168" y="282019"/>
                </a:lnTo>
                <a:lnTo>
                  <a:pt x="2306150" y="311595"/>
                </a:lnTo>
                <a:lnTo>
                  <a:pt x="2338499" y="342343"/>
                </a:lnTo>
                <a:lnTo>
                  <a:pt x="2369160" y="374218"/>
                </a:lnTo>
                <a:lnTo>
                  <a:pt x="2398079" y="407176"/>
                </a:lnTo>
                <a:lnTo>
                  <a:pt x="2425201" y="441175"/>
                </a:lnTo>
                <a:lnTo>
                  <a:pt x="2450470" y="476169"/>
                </a:lnTo>
                <a:lnTo>
                  <a:pt x="2473831" y="512115"/>
                </a:lnTo>
                <a:lnTo>
                  <a:pt x="2495230" y="548969"/>
                </a:lnTo>
                <a:lnTo>
                  <a:pt x="2514611" y="586687"/>
                </a:lnTo>
                <a:lnTo>
                  <a:pt x="2531919" y="625226"/>
                </a:lnTo>
                <a:lnTo>
                  <a:pt x="2547100" y="664540"/>
                </a:lnTo>
                <a:lnTo>
                  <a:pt x="2560098" y="704587"/>
                </a:lnTo>
                <a:lnTo>
                  <a:pt x="2570858" y="745323"/>
                </a:lnTo>
                <a:lnTo>
                  <a:pt x="2579325" y="786703"/>
                </a:lnTo>
                <a:lnTo>
                  <a:pt x="2585444" y="828684"/>
                </a:lnTo>
                <a:lnTo>
                  <a:pt x="2589160" y="871222"/>
                </a:lnTo>
                <a:lnTo>
                  <a:pt x="2590419" y="914273"/>
                </a:lnTo>
                <a:lnTo>
                  <a:pt x="2589182" y="957313"/>
                </a:lnTo>
                <a:lnTo>
                  <a:pt x="2585488" y="999842"/>
                </a:lnTo>
                <a:lnTo>
                  <a:pt x="2579390" y="1041815"/>
                </a:lnTo>
                <a:lnTo>
                  <a:pt x="2570944" y="1083188"/>
                </a:lnTo>
                <a:lnTo>
                  <a:pt x="2560206" y="1123918"/>
                </a:lnTo>
                <a:lnTo>
                  <a:pt x="2547229" y="1163961"/>
                </a:lnTo>
                <a:lnTo>
                  <a:pt x="2532070" y="1203273"/>
                </a:lnTo>
                <a:lnTo>
                  <a:pt x="2514782" y="1241809"/>
                </a:lnTo>
                <a:lnTo>
                  <a:pt x="2495421" y="1279526"/>
                </a:lnTo>
                <a:lnTo>
                  <a:pt x="2474043" y="1316380"/>
                </a:lnTo>
                <a:lnTo>
                  <a:pt x="2450701" y="1352328"/>
                </a:lnTo>
                <a:lnTo>
                  <a:pt x="2425452" y="1387324"/>
                </a:lnTo>
                <a:lnTo>
                  <a:pt x="2398349" y="1421326"/>
                </a:lnTo>
                <a:lnTo>
                  <a:pt x="2369449" y="1454289"/>
                </a:lnTo>
                <a:lnTo>
                  <a:pt x="2338805" y="1486169"/>
                </a:lnTo>
                <a:lnTo>
                  <a:pt x="2306474" y="1516923"/>
                </a:lnTo>
                <a:lnTo>
                  <a:pt x="2272509" y="1546506"/>
                </a:lnTo>
                <a:lnTo>
                  <a:pt x="2236967" y="1574875"/>
                </a:lnTo>
                <a:lnTo>
                  <a:pt x="2199902" y="1601986"/>
                </a:lnTo>
                <a:lnTo>
                  <a:pt x="2161369" y="1627795"/>
                </a:lnTo>
                <a:lnTo>
                  <a:pt x="2121423" y="1652257"/>
                </a:lnTo>
                <a:lnTo>
                  <a:pt x="2080119" y="1675330"/>
                </a:lnTo>
                <a:lnTo>
                  <a:pt x="2037512" y="1696968"/>
                </a:lnTo>
                <a:lnTo>
                  <a:pt x="1993657" y="1717129"/>
                </a:lnTo>
                <a:lnTo>
                  <a:pt x="1948609" y="1735768"/>
                </a:lnTo>
                <a:lnTo>
                  <a:pt x="1902424" y="1752841"/>
                </a:lnTo>
                <a:lnTo>
                  <a:pt x="1855155" y="1768305"/>
                </a:lnTo>
                <a:lnTo>
                  <a:pt x="1806859" y="1782115"/>
                </a:lnTo>
                <a:lnTo>
                  <a:pt x="1757590" y="1794228"/>
                </a:lnTo>
                <a:lnTo>
                  <a:pt x="1707403" y="1804600"/>
                </a:lnTo>
                <a:lnTo>
                  <a:pt x="1656353" y="1813186"/>
                </a:lnTo>
                <a:lnTo>
                  <a:pt x="1604495" y="1819943"/>
                </a:lnTo>
                <a:lnTo>
                  <a:pt x="1551884" y="1824827"/>
                </a:lnTo>
                <a:lnTo>
                  <a:pt x="1498576" y="1827794"/>
                </a:lnTo>
                <a:lnTo>
                  <a:pt x="1444625" y="1828800"/>
                </a:lnTo>
                <a:lnTo>
                  <a:pt x="1390932" y="1827816"/>
                </a:lnTo>
                <a:lnTo>
                  <a:pt x="1337722" y="1824860"/>
                </a:lnTo>
                <a:lnTo>
                  <a:pt x="1285062" y="1819968"/>
                </a:lnTo>
                <a:lnTo>
                  <a:pt x="1233021" y="1813177"/>
                </a:lnTo>
                <a:lnTo>
                  <a:pt x="1181666" y="1804524"/>
                </a:lnTo>
                <a:lnTo>
                  <a:pt x="1131065" y="1794043"/>
                </a:lnTo>
                <a:lnTo>
                  <a:pt x="1081286" y="1781773"/>
                </a:lnTo>
                <a:lnTo>
                  <a:pt x="1032396" y="1767750"/>
                </a:lnTo>
                <a:lnTo>
                  <a:pt x="984465" y="1752009"/>
                </a:lnTo>
                <a:lnTo>
                  <a:pt x="937559" y="1734588"/>
                </a:lnTo>
                <a:lnTo>
                  <a:pt x="891746" y="1715522"/>
                </a:lnTo>
                <a:lnTo>
                  <a:pt x="847094" y="1694849"/>
                </a:lnTo>
                <a:lnTo>
                  <a:pt x="803671" y="1672605"/>
                </a:lnTo>
                <a:lnTo>
                  <a:pt x="761546" y="1648827"/>
                </a:lnTo>
                <a:lnTo>
                  <a:pt x="720784" y="1623550"/>
                </a:lnTo>
                <a:lnTo>
                  <a:pt x="681456" y="1596811"/>
                </a:lnTo>
                <a:lnTo>
                  <a:pt x="643628" y="1568647"/>
                </a:lnTo>
                <a:lnTo>
                  <a:pt x="607368" y="1539093"/>
                </a:lnTo>
                <a:lnTo>
                  <a:pt x="572744" y="1508188"/>
                </a:lnTo>
                <a:lnTo>
                  <a:pt x="539824" y="1475967"/>
                </a:lnTo>
                <a:lnTo>
                  <a:pt x="508676" y="1442466"/>
                </a:lnTo>
                <a:lnTo>
                  <a:pt x="479368" y="1407722"/>
                </a:lnTo>
                <a:lnTo>
                  <a:pt x="451967" y="1371772"/>
                </a:lnTo>
                <a:lnTo>
                  <a:pt x="426542" y="1334651"/>
                </a:lnTo>
                <a:lnTo>
                  <a:pt x="403160" y="1296397"/>
                </a:lnTo>
                <a:lnTo>
                  <a:pt x="381888" y="1257045"/>
                </a:lnTo>
                <a:lnTo>
                  <a:pt x="0" y="1138682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119106" y="3412642"/>
            <a:ext cx="2715260" cy="304314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4130" marR="10160"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Unveil</a:t>
            </a:r>
            <a:r>
              <a:rPr sz="2800" spc="-18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10" dirty="0">
                <a:solidFill>
                  <a:srgbClr val="5F5F5F"/>
                </a:solidFill>
                <a:latin typeface="Comic Sans MS"/>
                <a:cs typeface="Comic Sans MS"/>
              </a:rPr>
              <a:t>The 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Potential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Of  Blockchain  Technology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By  Discussing Its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Practical Use  Cases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7191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4086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will Blockchain </a:t>
            </a:r>
            <a:r>
              <a:rPr sz="5600" spc="-20" dirty="0">
                <a:solidFill>
                  <a:srgbClr val="095A82"/>
                </a:solidFill>
              </a:rPr>
              <a:t>Transform</a:t>
            </a:r>
            <a:r>
              <a:rPr sz="5600" spc="1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Government?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8"/>
            <a:ext cx="1613916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Inefficiency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lack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transparency and accountability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endemic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government operations. Blockchain  can enable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more free, fair and accountable </a:t>
            </a:r>
            <a:r>
              <a:rPr sz="2800" dirty="0">
                <a:solidFill>
                  <a:srgbClr val="5F5F5F"/>
                </a:solidFill>
                <a:cs typeface="Calibri"/>
              </a:rPr>
              <a:t>governance.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provide the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following: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8077201" y="5596129"/>
            <a:ext cx="1192530" cy="1390650"/>
          </a:xfrm>
          <a:custGeom>
            <a:avLst/>
            <a:gdLst/>
            <a:ahLst/>
            <a:cxnLst/>
            <a:rect l="l" t="t" r="r" b="b"/>
            <a:pathLst>
              <a:path w="596264" h="695325">
                <a:moveTo>
                  <a:pt x="0" y="0"/>
                </a:moveTo>
                <a:lnTo>
                  <a:pt x="0" y="694944"/>
                </a:lnTo>
                <a:lnTo>
                  <a:pt x="595884" y="346837"/>
                </a:lnTo>
                <a:lnTo>
                  <a:pt x="0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9268968" y="5596129"/>
            <a:ext cx="1203960" cy="1390650"/>
          </a:xfrm>
          <a:custGeom>
            <a:avLst/>
            <a:gdLst/>
            <a:ahLst/>
            <a:cxnLst/>
            <a:rect l="l" t="t" r="r" b="b"/>
            <a:pathLst>
              <a:path w="601979" h="695325">
                <a:moveTo>
                  <a:pt x="601979" y="0"/>
                </a:moveTo>
                <a:lnTo>
                  <a:pt x="0" y="346837"/>
                </a:lnTo>
                <a:lnTo>
                  <a:pt x="601979" y="694944"/>
                </a:lnTo>
                <a:lnTo>
                  <a:pt x="601979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9268968" y="6291070"/>
            <a:ext cx="1203960" cy="1386840"/>
          </a:xfrm>
          <a:custGeom>
            <a:avLst/>
            <a:gdLst/>
            <a:ahLst/>
            <a:cxnLst/>
            <a:rect l="l" t="t" r="r" b="b"/>
            <a:pathLst>
              <a:path w="601979" h="693420">
                <a:moveTo>
                  <a:pt x="0" y="0"/>
                </a:moveTo>
                <a:lnTo>
                  <a:pt x="0" y="693419"/>
                </a:lnTo>
                <a:lnTo>
                  <a:pt x="601979" y="347344"/>
                </a:lnTo>
                <a:lnTo>
                  <a:pt x="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8077201" y="6291070"/>
            <a:ext cx="1192530" cy="1386840"/>
          </a:xfrm>
          <a:custGeom>
            <a:avLst/>
            <a:gdLst/>
            <a:ahLst/>
            <a:cxnLst/>
            <a:rect l="l" t="t" r="r" b="b"/>
            <a:pathLst>
              <a:path w="596264" h="693420">
                <a:moveTo>
                  <a:pt x="595884" y="0"/>
                </a:moveTo>
                <a:lnTo>
                  <a:pt x="0" y="347344"/>
                </a:lnTo>
                <a:lnTo>
                  <a:pt x="595884" y="693419"/>
                </a:lnTo>
                <a:lnTo>
                  <a:pt x="595884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8427718" y="5303521"/>
            <a:ext cx="1689100" cy="1972310"/>
          </a:xfrm>
          <a:custGeom>
            <a:avLst/>
            <a:gdLst/>
            <a:ahLst/>
            <a:cxnLst/>
            <a:rect l="l" t="t" r="r" b="b"/>
            <a:pathLst>
              <a:path w="844550" h="986154">
                <a:moveTo>
                  <a:pt x="419480" y="0"/>
                </a:moveTo>
                <a:lnTo>
                  <a:pt x="0" y="249173"/>
                </a:lnTo>
                <a:lnTo>
                  <a:pt x="0" y="736853"/>
                </a:lnTo>
                <a:lnTo>
                  <a:pt x="419480" y="986027"/>
                </a:lnTo>
                <a:lnTo>
                  <a:pt x="844295" y="736853"/>
                </a:lnTo>
                <a:lnTo>
                  <a:pt x="844295" y="249173"/>
                </a:lnTo>
                <a:lnTo>
                  <a:pt x="41948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9268968" y="4913377"/>
            <a:ext cx="1203960" cy="1377950"/>
          </a:xfrm>
          <a:custGeom>
            <a:avLst/>
            <a:gdLst/>
            <a:ahLst/>
            <a:cxnLst/>
            <a:rect l="l" t="t" r="r" b="b"/>
            <a:pathLst>
              <a:path w="601979" h="688975">
                <a:moveTo>
                  <a:pt x="0" y="0"/>
                </a:moveTo>
                <a:lnTo>
                  <a:pt x="0" y="688848"/>
                </a:lnTo>
                <a:lnTo>
                  <a:pt x="601979" y="341756"/>
                </a:lnTo>
                <a:lnTo>
                  <a:pt x="595376" y="341756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8077201" y="4913377"/>
            <a:ext cx="1192530" cy="1377950"/>
          </a:xfrm>
          <a:custGeom>
            <a:avLst/>
            <a:gdLst/>
            <a:ahLst/>
            <a:cxnLst/>
            <a:rect l="l" t="t" r="r" b="b"/>
            <a:pathLst>
              <a:path w="596264" h="688975">
                <a:moveTo>
                  <a:pt x="595884" y="0"/>
                </a:moveTo>
                <a:lnTo>
                  <a:pt x="0" y="341756"/>
                </a:lnTo>
                <a:lnTo>
                  <a:pt x="595884" y="688848"/>
                </a:lnTo>
                <a:lnTo>
                  <a:pt x="59588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8427718" y="5791201"/>
            <a:ext cx="1689100" cy="1484630"/>
          </a:xfrm>
          <a:custGeom>
            <a:avLst/>
            <a:gdLst/>
            <a:ahLst/>
            <a:cxnLst/>
            <a:rect l="l" t="t" r="r" b="b"/>
            <a:pathLst>
              <a:path w="844550" h="742314">
                <a:moveTo>
                  <a:pt x="839088" y="0"/>
                </a:moveTo>
                <a:lnTo>
                  <a:pt x="0" y="0"/>
                </a:lnTo>
                <a:lnTo>
                  <a:pt x="0" y="5206"/>
                </a:lnTo>
                <a:lnTo>
                  <a:pt x="419480" y="742188"/>
                </a:lnTo>
                <a:lnTo>
                  <a:pt x="844295" y="5206"/>
                </a:lnTo>
                <a:lnTo>
                  <a:pt x="83908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8427719" y="5303520"/>
            <a:ext cx="1680210" cy="487680"/>
          </a:xfrm>
          <a:custGeom>
            <a:avLst/>
            <a:gdLst/>
            <a:ahLst/>
            <a:cxnLst/>
            <a:rect l="l" t="t" r="r" b="b"/>
            <a:pathLst>
              <a:path w="840104" h="243839">
                <a:moveTo>
                  <a:pt x="419862" y="0"/>
                </a:moveTo>
                <a:lnTo>
                  <a:pt x="0" y="243839"/>
                </a:lnTo>
                <a:lnTo>
                  <a:pt x="839724" y="243839"/>
                </a:lnTo>
                <a:lnTo>
                  <a:pt x="41986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8071105" y="4224528"/>
            <a:ext cx="1192530" cy="695960"/>
          </a:xfrm>
          <a:custGeom>
            <a:avLst/>
            <a:gdLst/>
            <a:ahLst/>
            <a:cxnLst/>
            <a:rect l="l" t="t" r="r" b="b"/>
            <a:pathLst>
              <a:path w="596264" h="347980">
                <a:moveTo>
                  <a:pt x="0" y="0"/>
                </a:moveTo>
                <a:lnTo>
                  <a:pt x="175895" y="310769"/>
                </a:lnTo>
                <a:lnTo>
                  <a:pt x="595884" y="347472"/>
                </a:lnTo>
                <a:lnTo>
                  <a:pt x="0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8071105" y="4224529"/>
            <a:ext cx="354330" cy="1377950"/>
          </a:xfrm>
          <a:custGeom>
            <a:avLst/>
            <a:gdLst/>
            <a:ahLst/>
            <a:cxnLst/>
            <a:rect l="l" t="t" r="r" b="b"/>
            <a:pathLst>
              <a:path w="177164" h="688975">
                <a:moveTo>
                  <a:pt x="0" y="0"/>
                </a:moveTo>
                <a:lnTo>
                  <a:pt x="0" y="688848"/>
                </a:lnTo>
                <a:lnTo>
                  <a:pt x="176784" y="311023"/>
                </a:lnTo>
                <a:lnTo>
                  <a:pt x="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8071105" y="4846320"/>
            <a:ext cx="1192530" cy="756920"/>
          </a:xfrm>
          <a:custGeom>
            <a:avLst/>
            <a:gdLst/>
            <a:ahLst/>
            <a:cxnLst/>
            <a:rect l="l" t="t" r="r" b="b"/>
            <a:pathLst>
              <a:path w="596264" h="378460">
                <a:moveTo>
                  <a:pt x="175895" y="0"/>
                </a:moveTo>
                <a:lnTo>
                  <a:pt x="0" y="377951"/>
                </a:lnTo>
                <a:lnTo>
                  <a:pt x="595884" y="36702"/>
                </a:lnTo>
                <a:lnTo>
                  <a:pt x="175895" y="0"/>
                </a:lnTo>
                <a:close/>
              </a:path>
            </a:pathLst>
          </a:custGeom>
          <a:solidFill>
            <a:srgbClr val="042C4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6876289" y="5611367"/>
            <a:ext cx="1192530" cy="692150"/>
          </a:xfrm>
          <a:custGeom>
            <a:avLst/>
            <a:gdLst/>
            <a:ahLst/>
            <a:cxnLst/>
            <a:rect l="l" t="t" r="r" b="b"/>
            <a:pathLst>
              <a:path w="596264" h="346075">
                <a:moveTo>
                  <a:pt x="595883" y="0"/>
                </a:moveTo>
                <a:lnTo>
                  <a:pt x="0" y="345948"/>
                </a:lnTo>
                <a:lnTo>
                  <a:pt x="358266" y="345948"/>
                </a:lnTo>
                <a:lnTo>
                  <a:pt x="595883" y="0"/>
                </a:lnTo>
                <a:close/>
              </a:path>
            </a:pathLst>
          </a:custGeom>
          <a:solidFill>
            <a:srgbClr val="7999A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7"/>
          <p:cNvSpPr/>
          <p:nvPr/>
        </p:nvSpPr>
        <p:spPr>
          <a:xfrm>
            <a:off x="6876289" y="6303264"/>
            <a:ext cx="1192530" cy="695960"/>
          </a:xfrm>
          <a:custGeom>
            <a:avLst/>
            <a:gdLst/>
            <a:ahLst/>
            <a:cxnLst/>
            <a:rect l="l" t="t" r="r" b="b"/>
            <a:pathLst>
              <a:path w="596264" h="347979">
                <a:moveTo>
                  <a:pt x="358266" y="0"/>
                </a:moveTo>
                <a:lnTo>
                  <a:pt x="0" y="0"/>
                </a:lnTo>
                <a:lnTo>
                  <a:pt x="595883" y="347472"/>
                </a:lnTo>
                <a:lnTo>
                  <a:pt x="358266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7592569" y="5611366"/>
            <a:ext cx="476250" cy="1386840"/>
          </a:xfrm>
          <a:custGeom>
            <a:avLst/>
            <a:gdLst/>
            <a:ahLst/>
            <a:cxnLst/>
            <a:rect l="l" t="t" r="r" b="b"/>
            <a:pathLst>
              <a:path w="238125" h="693420">
                <a:moveTo>
                  <a:pt x="237743" y="0"/>
                </a:moveTo>
                <a:lnTo>
                  <a:pt x="0" y="346075"/>
                </a:lnTo>
                <a:lnTo>
                  <a:pt x="237743" y="693420"/>
                </a:lnTo>
                <a:lnTo>
                  <a:pt x="237743" y="0"/>
                </a:lnTo>
                <a:close/>
              </a:path>
            </a:pathLst>
          </a:custGeom>
          <a:solidFill>
            <a:srgbClr val="4D686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9"/>
          <p:cNvSpPr/>
          <p:nvPr/>
        </p:nvSpPr>
        <p:spPr>
          <a:xfrm>
            <a:off x="8074153" y="6992111"/>
            <a:ext cx="354330" cy="1375410"/>
          </a:xfrm>
          <a:custGeom>
            <a:avLst/>
            <a:gdLst/>
            <a:ahLst/>
            <a:cxnLst/>
            <a:rect l="l" t="t" r="r" b="b"/>
            <a:pathLst>
              <a:path w="177164" h="687704">
                <a:moveTo>
                  <a:pt x="0" y="0"/>
                </a:moveTo>
                <a:lnTo>
                  <a:pt x="0" y="687324"/>
                </a:lnTo>
                <a:lnTo>
                  <a:pt x="176784" y="376428"/>
                </a:lnTo>
                <a:lnTo>
                  <a:pt x="0" y="0"/>
                </a:lnTo>
                <a:close/>
              </a:path>
            </a:pathLst>
          </a:custGeom>
          <a:solidFill>
            <a:srgbClr val="0F7E7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8074153" y="7687056"/>
            <a:ext cx="1192530" cy="680720"/>
          </a:xfrm>
          <a:custGeom>
            <a:avLst/>
            <a:gdLst/>
            <a:ahLst/>
            <a:cxnLst/>
            <a:rect l="l" t="t" r="r" b="b"/>
            <a:pathLst>
              <a:path w="596264" h="340360">
                <a:moveTo>
                  <a:pt x="595884" y="0"/>
                </a:moveTo>
                <a:lnTo>
                  <a:pt x="175895" y="30060"/>
                </a:lnTo>
                <a:lnTo>
                  <a:pt x="0" y="339852"/>
                </a:lnTo>
                <a:lnTo>
                  <a:pt x="595884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21"/>
          <p:cNvSpPr/>
          <p:nvPr/>
        </p:nvSpPr>
        <p:spPr>
          <a:xfrm>
            <a:off x="8074153" y="6992111"/>
            <a:ext cx="1192530" cy="753110"/>
          </a:xfrm>
          <a:custGeom>
            <a:avLst/>
            <a:gdLst/>
            <a:ahLst/>
            <a:cxnLst/>
            <a:rect l="l" t="t" r="r" b="b"/>
            <a:pathLst>
              <a:path w="596264" h="376554">
                <a:moveTo>
                  <a:pt x="0" y="0"/>
                </a:moveTo>
                <a:lnTo>
                  <a:pt x="175895" y="376428"/>
                </a:lnTo>
                <a:lnTo>
                  <a:pt x="595884" y="346202"/>
                </a:lnTo>
                <a:lnTo>
                  <a:pt x="0" y="0"/>
                </a:lnTo>
                <a:close/>
              </a:path>
            </a:pathLst>
          </a:custGeom>
          <a:solidFill>
            <a:srgbClr val="0A544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22"/>
          <p:cNvSpPr/>
          <p:nvPr/>
        </p:nvSpPr>
        <p:spPr>
          <a:xfrm>
            <a:off x="9281158" y="7687056"/>
            <a:ext cx="1203960" cy="680720"/>
          </a:xfrm>
          <a:custGeom>
            <a:avLst/>
            <a:gdLst/>
            <a:ahLst/>
            <a:cxnLst/>
            <a:rect l="l" t="t" r="r" b="b"/>
            <a:pathLst>
              <a:path w="601979" h="340360">
                <a:moveTo>
                  <a:pt x="0" y="0"/>
                </a:moveTo>
                <a:lnTo>
                  <a:pt x="601980" y="339852"/>
                </a:lnTo>
                <a:lnTo>
                  <a:pt x="419735" y="30060"/>
                </a:lnTo>
                <a:lnTo>
                  <a:pt x="0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23"/>
          <p:cNvSpPr/>
          <p:nvPr/>
        </p:nvSpPr>
        <p:spPr>
          <a:xfrm>
            <a:off x="10119358" y="6992111"/>
            <a:ext cx="365760" cy="1375410"/>
          </a:xfrm>
          <a:custGeom>
            <a:avLst/>
            <a:gdLst/>
            <a:ahLst/>
            <a:cxnLst/>
            <a:rect l="l" t="t" r="r" b="b"/>
            <a:pathLst>
              <a:path w="182879" h="687704">
                <a:moveTo>
                  <a:pt x="182880" y="0"/>
                </a:moveTo>
                <a:lnTo>
                  <a:pt x="0" y="376428"/>
                </a:lnTo>
                <a:lnTo>
                  <a:pt x="182880" y="687324"/>
                </a:lnTo>
                <a:lnTo>
                  <a:pt x="18288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24"/>
          <p:cNvSpPr/>
          <p:nvPr/>
        </p:nvSpPr>
        <p:spPr>
          <a:xfrm>
            <a:off x="9281158" y="6992111"/>
            <a:ext cx="1203960" cy="753110"/>
          </a:xfrm>
          <a:custGeom>
            <a:avLst/>
            <a:gdLst/>
            <a:ahLst/>
            <a:cxnLst/>
            <a:rect l="l" t="t" r="r" b="b"/>
            <a:pathLst>
              <a:path w="601979" h="376554">
                <a:moveTo>
                  <a:pt x="601980" y="0"/>
                </a:moveTo>
                <a:lnTo>
                  <a:pt x="6604" y="339725"/>
                </a:lnTo>
                <a:lnTo>
                  <a:pt x="0" y="346202"/>
                </a:lnTo>
                <a:lnTo>
                  <a:pt x="419735" y="376428"/>
                </a:lnTo>
                <a:lnTo>
                  <a:pt x="601980" y="0"/>
                </a:lnTo>
                <a:close/>
              </a:path>
            </a:pathLst>
          </a:custGeom>
          <a:solidFill>
            <a:srgbClr val="4F602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25"/>
          <p:cNvSpPr/>
          <p:nvPr/>
        </p:nvSpPr>
        <p:spPr>
          <a:xfrm>
            <a:off x="10475977" y="6278878"/>
            <a:ext cx="1192530" cy="695960"/>
          </a:xfrm>
          <a:custGeom>
            <a:avLst/>
            <a:gdLst/>
            <a:ahLst/>
            <a:cxnLst/>
            <a:rect l="l" t="t" r="r" b="b"/>
            <a:pathLst>
              <a:path w="596264" h="347979">
                <a:moveTo>
                  <a:pt x="595884" y="0"/>
                </a:moveTo>
                <a:lnTo>
                  <a:pt x="237616" y="0"/>
                </a:lnTo>
                <a:lnTo>
                  <a:pt x="0" y="347472"/>
                </a:lnTo>
                <a:lnTo>
                  <a:pt x="595884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26"/>
          <p:cNvSpPr/>
          <p:nvPr/>
        </p:nvSpPr>
        <p:spPr>
          <a:xfrm>
            <a:off x="10475977" y="5583934"/>
            <a:ext cx="1192530" cy="695960"/>
          </a:xfrm>
          <a:custGeom>
            <a:avLst/>
            <a:gdLst/>
            <a:ahLst/>
            <a:cxnLst/>
            <a:rect l="l" t="t" r="r" b="b"/>
            <a:pathLst>
              <a:path w="596264" h="347980">
                <a:moveTo>
                  <a:pt x="0" y="0"/>
                </a:moveTo>
                <a:lnTo>
                  <a:pt x="237616" y="347471"/>
                </a:lnTo>
                <a:lnTo>
                  <a:pt x="595884" y="347471"/>
                </a:lnTo>
                <a:lnTo>
                  <a:pt x="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27"/>
          <p:cNvSpPr/>
          <p:nvPr/>
        </p:nvSpPr>
        <p:spPr>
          <a:xfrm>
            <a:off x="10475977" y="5583935"/>
            <a:ext cx="476250" cy="1390650"/>
          </a:xfrm>
          <a:custGeom>
            <a:avLst/>
            <a:gdLst/>
            <a:ahLst/>
            <a:cxnLst/>
            <a:rect l="l" t="t" r="r" b="b"/>
            <a:pathLst>
              <a:path w="238125" h="695325">
                <a:moveTo>
                  <a:pt x="0" y="0"/>
                </a:moveTo>
                <a:lnTo>
                  <a:pt x="0" y="694944"/>
                </a:lnTo>
                <a:lnTo>
                  <a:pt x="237744" y="346837"/>
                </a:lnTo>
                <a:lnTo>
                  <a:pt x="0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28"/>
          <p:cNvSpPr/>
          <p:nvPr/>
        </p:nvSpPr>
        <p:spPr>
          <a:xfrm>
            <a:off x="10110216" y="4224529"/>
            <a:ext cx="363220" cy="1377950"/>
          </a:xfrm>
          <a:custGeom>
            <a:avLst/>
            <a:gdLst/>
            <a:ahLst/>
            <a:cxnLst/>
            <a:rect l="l" t="t" r="r" b="b"/>
            <a:pathLst>
              <a:path w="181610" h="688975">
                <a:moveTo>
                  <a:pt x="181355" y="0"/>
                </a:moveTo>
                <a:lnTo>
                  <a:pt x="0" y="311023"/>
                </a:lnTo>
                <a:lnTo>
                  <a:pt x="181355" y="688848"/>
                </a:lnTo>
                <a:lnTo>
                  <a:pt x="181355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1" name="object 29"/>
          <p:cNvSpPr/>
          <p:nvPr/>
        </p:nvSpPr>
        <p:spPr>
          <a:xfrm>
            <a:off x="9268968" y="4224528"/>
            <a:ext cx="1203960" cy="695960"/>
          </a:xfrm>
          <a:custGeom>
            <a:avLst/>
            <a:gdLst/>
            <a:ahLst/>
            <a:cxnLst/>
            <a:rect l="l" t="t" r="r" b="b"/>
            <a:pathLst>
              <a:path w="601979" h="347980">
                <a:moveTo>
                  <a:pt x="601979" y="0"/>
                </a:moveTo>
                <a:lnTo>
                  <a:pt x="0" y="347472"/>
                </a:lnTo>
                <a:lnTo>
                  <a:pt x="419735" y="310769"/>
                </a:lnTo>
                <a:lnTo>
                  <a:pt x="601979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30"/>
          <p:cNvSpPr/>
          <p:nvPr/>
        </p:nvSpPr>
        <p:spPr>
          <a:xfrm>
            <a:off x="9268968" y="4846320"/>
            <a:ext cx="1203960" cy="756920"/>
          </a:xfrm>
          <a:custGeom>
            <a:avLst/>
            <a:gdLst/>
            <a:ahLst/>
            <a:cxnLst/>
            <a:rect l="l" t="t" r="r" b="b"/>
            <a:pathLst>
              <a:path w="601979" h="378460">
                <a:moveTo>
                  <a:pt x="419735" y="0"/>
                </a:moveTo>
                <a:lnTo>
                  <a:pt x="0" y="36702"/>
                </a:lnTo>
                <a:lnTo>
                  <a:pt x="595376" y="377951"/>
                </a:lnTo>
                <a:lnTo>
                  <a:pt x="601979" y="377951"/>
                </a:lnTo>
                <a:lnTo>
                  <a:pt x="419735" y="0"/>
                </a:lnTo>
                <a:close/>
              </a:path>
            </a:pathLst>
          </a:custGeom>
          <a:solidFill>
            <a:srgbClr val="05405D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31"/>
          <p:cNvSpPr/>
          <p:nvPr/>
        </p:nvSpPr>
        <p:spPr>
          <a:xfrm>
            <a:off x="9223247" y="5977128"/>
            <a:ext cx="134110" cy="134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4" name="object 32"/>
          <p:cNvSpPr/>
          <p:nvPr/>
        </p:nvSpPr>
        <p:spPr>
          <a:xfrm>
            <a:off x="8942831" y="6057518"/>
            <a:ext cx="704850" cy="736600"/>
          </a:xfrm>
          <a:custGeom>
            <a:avLst/>
            <a:gdLst/>
            <a:ahLst/>
            <a:cxnLst/>
            <a:rect l="l" t="t" r="r" b="b"/>
            <a:pathLst>
              <a:path w="352425" h="368300">
                <a:moveTo>
                  <a:pt x="224536" y="81724"/>
                </a:moveTo>
                <a:lnTo>
                  <a:pt x="127508" y="81724"/>
                </a:lnTo>
                <a:lnTo>
                  <a:pt x="127508" y="203644"/>
                </a:lnTo>
                <a:lnTo>
                  <a:pt x="121412" y="203644"/>
                </a:lnTo>
                <a:lnTo>
                  <a:pt x="121412" y="209740"/>
                </a:lnTo>
                <a:lnTo>
                  <a:pt x="91059" y="343852"/>
                </a:lnTo>
                <a:lnTo>
                  <a:pt x="92200" y="352806"/>
                </a:lnTo>
                <a:lnTo>
                  <a:pt x="95615" y="360616"/>
                </a:lnTo>
                <a:lnTo>
                  <a:pt x="101292" y="366141"/>
                </a:lnTo>
                <a:lnTo>
                  <a:pt x="109220" y="368236"/>
                </a:lnTo>
                <a:lnTo>
                  <a:pt x="117314" y="367188"/>
                </a:lnTo>
                <a:lnTo>
                  <a:pt x="123682" y="364426"/>
                </a:lnTo>
                <a:lnTo>
                  <a:pt x="128883" y="360521"/>
                </a:lnTo>
                <a:lnTo>
                  <a:pt x="133476" y="356044"/>
                </a:lnTo>
                <a:lnTo>
                  <a:pt x="163830" y="221932"/>
                </a:lnTo>
                <a:lnTo>
                  <a:pt x="227295" y="221932"/>
                </a:lnTo>
                <a:lnTo>
                  <a:pt x="224536" y="209740"/>
                </a:lnTo>
                <a:lnTo>
                  <a:pt x="224536" y="81724"/>
                </a:lnTo>
                <a:close/>
              </a:path>
              <a:path w="352425" h="368300">
                <a:moveTo>
                  <a:pt x="227295" y="221932"/>
                </a:moveTo>
                <a:lnTo>
                  <a:pt x="182118" y="221932"/>
                </a:lnTo>
                <a:lnTo>
                  <a:pt x="212471" y="356044"/>
                </a:lnTo>
                <a:lnTo>
                  <a:pt x="217975" y="360521"/>
                </a:lnTo>
                <a:lnTo>
                  <a:pt x="224599" y="364426"/>
                </a:lnTo>
                <a:lnTo>
                  <a:pt x="231223" y="367188"/>
                </a:lnTo>
                <a:lnTo>
                  <a:pt x="236728" y="368236"/>
                </a:lnTo>
                <a:lnTo>
                  <a:pt x="244709" y="366141"/>
                </a:lnTo>
                <a:lnTo>
                  <a:pt x="250380" y="360616"/>
                </a:lnTo>
                <a:lnTo>
                  <a:pt x="253765" y="352806"/>
                </a:lnTo>
                <a:lnTo>
                  <a:pt x="254888" y="343852"/>
                </a:lnTo>
                <a:lnTo>
                  <a:pt x="227295" y="221932"/>
                </a:lnTo>
                <a:close/>
              </a:path>
              <a:path w="352425" h="368300">
                <a:moveTo>
                  <a:pt x="22276" y="0"/>
                </a:moveTo>
                <a:lnTo>
                  <a:pt x="17462" y="952"/>
                </a:lnTo>
                <a:lnTo>
                  <a:pt x="11505" y="4190"/>
                </a:lnTo>
                <a:lnTo>
                  <a:pt x="6096" y="8572"/>
                </a:lnTo>
                <a:lnTo>
                  <a:pt x="0" y="14668"/>
                </a:lnTo>
                <a:lnTo>
                  <a:pt x="0" y="26860"/>
                </a:lnTo>
                <a:lnTo>
                  <a:pt x="6096" y="26860"/>
                </a:lnTo>
                <a:lnTo>
                  <a:pt x="78867" y="87820"/>
                </a:lnTo>
                <a:lnTo>
                  <a:pt x="78867" y="93916"/>
                </a:lnTo>
                <a:lnTo>
                  <a:pt x="84962" y="93916"/>
                </a:lnTo>
                <a:lnTo>
                  <a:pt x="127508" y="81724"/>
                </a:lnTo>
                <a:lnTo>
                  <a:pt x="280454" y="81724"/>
                </a:lnTo>
                <a:lnTo>
                  <a:pt x="309562" y="57340"/>
                </a:lnTo>
                <a:lnTo>
                  <a:pt x="91059" y="57340"/>
                </a:lnTo>
                <a:lnTo>
                  <a:pt x="24257" y="2476"/>
                </a:lnTo>
                <a:lnTo>
                  <a:pt x="22276" y="0"/>
                </a:lnTo>
                <a:close/>
              </a:path>
              <a:path w="352425" h="368300">
                <a:moveTo>
                  <a:pt x="280454" y="81724"/>
                </a:moveTo>
                <a:lnTo>
                  <a:pt x="224536" y="81724"/>
                </a:lnTo>
                <a:lnTo>
                  <a:pt x="260985" y="93916"/>
                </a:lnTo>
                <a:lnTo>
                  <a:pt x="267081" y="93916"/>
                </a:lnTo>
                <a:lnTo>
                  <a:pt x="273176" y="87820"/>
                </a:lnTo>
                <a:lnTo>
                  <a:pt x="280454" y="81724"/>
                </a:lnTo>
                <a:close/>
              </a:path>
              <a:path w="352425" h="368300">
                <a:moveTo>
                  <a:pt x="200279" y="39052"/>
                </a:moveTo>
                <a:lnTo>
                  <a:pt x="151764" y="39052"/>
                </a:lnTo>
                <a:lnTo>
                  <a:pt x="91059" y="57340"/>
                </a:lnTo>
                <a:lnTo>
                  <a:pt x="260985" y="57340"/>
                </a:lnTo>
                <a:lnTo>
                  <a:pt x="200279" y="39052"/>
                </a:lnTo>
                <a:close/>
              </a:path>
              <a:path w="352425" h="368300">
                <a:moveTo>
                  <a:pt x="327195" y="0"/>
                </a:moveTo>
                <a:lnTo>
                  <a:pt x="321691" y="2476"/>
                </a:lnTo>
                <a:lnTo>
                  <a:pt x="260985" y="57340"/>
                </a:lnTo>
                <a:lnTo>
                  <a:pt x="309562" y="57340"/>
                </a:lnTo>
                <a:lnTo>
                  <a:pt x="345948" y="26860"/>
                </a:lnTo>
                <a:lnTo>
                  <a:pt x="352044" y="26860"/>
                </a:lnTo>
                <a:lnTo>
                  <a:pt x="352044" y="14668"/>
                </a:lnTo>
                <a:lnTo>
                  <a:pt x="345948" y="8572"/>
                </a:lnTo>
                <a:lnTo>
                  <a:pt x="340443" y="4190"/>
                </a:lnTo>
                <a:lnTo>
                  <a:pt x="333819" y="952"/>
                </a:lnTo>
                <a:lnTo>
                  <a:pt x="327195" y="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33"/>
          <p:cNvSpPr/>
          <p:nvPr/>
        </p:nvSpPr>
        <p:spPr>
          <a:xfrm>
            <a:off x="8599659" y="5216904"/>
            <a:ext cx="320566" cy="305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34"/>
          <p:cNvSpPr/>
          <p:nvPr/>
        </p:nvSpPr>
        <p:spPr>
          <a:xfrm>
            <a:off x="9658928" y="5268466"/>
            <a:ext cx="301016" cy="287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35"/>
          <p:cNvSpPr txBox="1"/>
          <p:nvPr/>
        </p:nvSpPr>
        <p:spPr>
          <a:xfrm>
            <a:off x="10151756" y="6101589"/>
            <a:ext cx="371897" cy="3924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25400">
              <a:lnSpc>
                <a:spcPts val="285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36"/>
          <p:cNvSpPr/>
          <p:nvPr/>
        </p:nvSpPr>
        <p:spPr>
          <a:xfrm>
            <a:off x="8600395" y="7080821"/>
            <a:ext cx="347514" cy="299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9" name="object 37"/>
          <p:cNvSpPr/>
          <p:nvPr/>
        </p:nvSpPr>
        <p:spPr>
          <a:xfrm>
            <a:off x="9615185" y="7037830"/>
            <a:ext cx="335518" cy="313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0" name="object 38"/>
          <p:cNvSpPr txBox="1"/>
          <p:nvPr/>
        </p:nvSpPr>
        <p:spPr>
          <a:xfrm>
            <a:off x="8048415" y="6099809"/>
            <a:ext cx="371897" cy="392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5400">
              <a:lnSpc>
                <a:spcPts val="285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39"/>
          <p:cNvSpPr txBox="1"/>
          <p:nvPr/>
        </p:nvSpPr>
        <p:spPr>
          <a:xfrm>
            <a:off x="2100274" y="3423667"/>
            <a:ext cx="583438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433830" marR="10160" indent="-1409700" algn="r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cs typeface="Calibri"/>
              </a:rPr>
              <a:t>Provide transparency and accountability</a:t>
            </a:r>
            <a:r>
              <a:rPr sz="2400" b="1" spc="-10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in</a:t>
            </a:r>
            <a:r>
              <a:rPr sz="2400" b="1" spc="1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an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effort to eliminate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waste,</a:t>
            </a:r>
            <a:r>
              <a:rPr sz="2400" b="1" spc="-18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fraud,</a:t>
            </a:r>
            <a:r>
              <a:rPr sz="2400" b="1" spc="-6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or 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misappropriation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of</a:t>
            </a:r>
            <a:r>
              <a:rPr sz="2400" b="1" spc="-11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finding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2" name="object 40"/>
          <p:cNvSpPr txBox="1"/>
          <p:nvPr/>
        </p:nvSpPr>
        <p:spPr>
          <a:xfrm>
            <a:off x="10676634" y="3454145"/>
            <a:ext cx="496824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just">
              <a:spcBef>
                <a:spcPts val="200"/>
              </a:spcBef>
            </a:pPr>
            <a:r>
              <a:rPr sz="2400" b="1" spc="-20" dirty="0">
                <a:solidFill>
                  <a:srgbClr val="0D80B8"/>
                </a:solidFill>
                <a:cs typeface="Calibri"/>
              </a:rPr>
              <a:t>Facilitate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in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providing aid to programs, 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states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or other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nations and ensure said 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funds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reach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intended</a:t>
            </a:r>
            <a:r>
              <a:rPr sz="2400" b="1" spc="-4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recipients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3" name="object 41"/>
          <p:cNvSpPr txBox="1"/>
          <p:nvPr/>
        </p:nvSpPr>
        <p:spPr>
          <a:xfrm>
            <a:off x="3303014" y="5717541"/>
            <a:ext cx="345312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92150" marR="11430" indent="-668020" algn="r">
              <a:spcBef>
                <a:spcPts val="200"/>
              </a:spcBef>
            </a:pPr>
            <a:r>
              <a:rPr sz="2400" b="1" dirty="0">
                <a:solidFill>
                  <a:srgbClr val="AFC3C7"/>
                </a:solidFill>
                <a:cs typeface="Calibri"/>
              </a:rPr>
              <a:t>Enable a</a:t>
            </a:r>
            <a:r>
              <a:rPr sz="2400" b="1" spc="-120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more</a:t>
            </a:r>
            <a:r>
              <a:rPr sz="2400" b="1" spc="-60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streamlined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and 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accurate</a:t>
            </a:r>
            <a:r>
              <a:rPr sz="2400" b="1" spc="-170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auditing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0160" algn="r"/>
            <a:r>
              <a:rPr sz="2400" b="1" dirty="0">
                <a:solidFill>
                  <a:srgbClr val="AFC3C7"/>
                </a:solidFill>
                <a:cs typeface="Calibri"/>
              </a:rPr>
              <a:t>p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r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oc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e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ss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4" name="object 42"/>
          <p:cNvSpPr txBox="1"/>
          <p:nvPr/>
        </p:nvSpPr>
        <p:spPr>
          <a:xfrm>
            <a:off x="11830811" y="5710935"/>
            <a:ext cx="476631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Provide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digital ledger 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system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for 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things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such as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property, taxes,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public  services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and</a:t>
            </a:r>
            <a:r>
              <a:rPr sz="2400" b="1" spc="-5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utilities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5" name="object 43"/>
          <p:cNvSpPr txBox="1"/>
          <p:nvPr/>
        </p:nvSpPr>
        <p:spPr>
          <a:xfrm>
            <a:off x="3961385" y="8108493"/>
            <a:ext cx="395097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16A995"/>
                </a:solidFill>
                <a:cs typeface="Calibri"/>
              </a:rPr>
              <a:t>Supply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chain </a:t>
            </a:r>
            <a:r>
              <a:rPr sz="2400" b="1" spc="-20" dirty="0">
                <a:solidFill>
                  <a:srgbClr val="16A995"/>
                </a:solidFill>
                <a:cs typeface="Calibri"/>
              </a:rPr>
              <a:t>management</a:t>
            </a:r>
            <a:r>
              <a:rPr sz="2400" b="1" spc="-5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and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902968">
              <a:spcBef>
                <a:spcPts val="10"/>
              </a:spcBef>
            </a:pPr>
            <a:r>
              <a:rPr sz="2400" b="1" dirty="0">
                <a:solidFill>
                  <a:srgbClr val="16A995"/>
                </a:solidFill>
                <a:cs typeface="Calibri"/>
              </a:rPr>
              <a:t>auditing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for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the</a:t>
            </a:r>
            <a:r>
              <a:rPr sz="2400" b="1" spc="-17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military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6" name="object 44"/>
          <p:cNvSpPr txBox="1"/>
          <p:nvPr/>
        </p:nvSpPr>
        <p:spPr>
          <a:xfrm>
            <a:off x="10656569" y="8066431"/>
            <a:ext cx="398907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just">
              <a:spcBef>
                <a:spcPts val="200"/>
              </a:spcBef>
            </a:pPr>
            <a:r>
              <a:rPr sz="2400" b="1" dirty="0">
                <a:solidFill>
                  <a:srgbClr val="9CB955"/>
                </a:solidFill>
                <a:cs typeface="Calibri"/>
              </a:rPr>
              <a:t>Enable open and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fair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elections,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by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ensuring the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integrity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of the 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system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and its</a:t>
            </a:r>
            <a:r>
              <a:rPr sz="2400" b="1" spc="-50" dirty="0">
                <a:solidFill>
                  <a:srgbClr val="9CB95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results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57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9288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Online Voting: </a:t>
            </a:r>
            <a:r>
              <a:rPr sz="5600" spc="-10" dirty="0">
                <a:solidFill>
                  <a:srgbClr val="095A82"/>
                </a:solidFill>
              </a:rPr>
              <a:t>Securing Elections Using</a:t>
            </a:r>
            <a:r>
              <a:rPr sz="5600" spc="22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627632" y="1984248"/>
            <a:ext cx="15032736" cy="7123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88" y="1975104"/>
            <a:ext cx="15052040" cy="7142480"/>
          </a:xfrm>
          <a:custGeom>
            <a:avLst/>
            <a:gdLst/>
            <a:ahLst/>
            <a:cxnLst/>
            <a:rect l="l" t="t" r="r" b="b"/>
            <a:pathLst>
              <a:path w="7526020" h="3571240">
                <a:moveTo>
                  <a:pt x="0" y="3570732"/>
                </a:moveTo>
                <a:lnTo>
                  <a:pt x="7525511" y="3570732"/>
                </a:lnTo>
                <a:lnTo>
                  <a:pt x="7525511" y="0"/>
                </a:lnTo>
                <a:lnTo>
                  <a:pt x="0" y="0"/>
                </a:lnTo>
                <a:lnTo>
                  <a:pt x="0" y="3570732"/>
                </a:lnTo>
                <a:close/>
              </a:path>
            </a:pathLst>
          </a:custGeom>
          <a:ln w="9143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7066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Follow </a:t>
            </a:r>
            <a:r>
              <a:rPr sz="5600" spc="-10" dirty="0">
                <a:solidFill>
                  <a:srgbClr val="095A82"/>
                </a:solidFill>
              </a:rPr>
              <a:t>My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Vote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264918" y="2026920"/>
            <a:ext cx="15758160" cy="723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5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49364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Registering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Land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1385664" y="3533419"/>
            <a:ext cx="7941248" cy="5446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1649457" y="3133345"/>
            <a:ext cx="5170170" cy="1362710"/>
          </a:xfrm>
          <a:custGeom>
            <a:avLst/>
            <a:gdLst/>
            <a:ahLst/>
            <a:cxnLst/>
            <a:rect l="l" t="t" r="r" b="b"/>
            <a:pathLst>
              <a:path w="2585084" h="681355">
                <a:moveTo>
                  <a:pt x="0" y="681227"/>
                </a:moveTo>
                <a:lnTo>
                  <a:pt x="2584704" y="681227"/>
                </a:lnTo>
                <a:lnTo>
                  <a:pt x="2584704" y="0"/>
                </a:lnTo>
                <a:lnTo>
                  <a:pt x="0" y="0"/>
                </a:lnTo>
                <a:lnTo>
                  <a:pt x="0" y="681227"/>
                </a:lnTo>
                <a:close/>
              </a:path>
            </a:pathLst>
          </a:custGeom>
          <a:solidFill>
            <a:srgbClr val="DFE7E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1649457" y="5041391"/>
            <a:ext cx="5170170" cy="1438910"/>
          </a:xfrm>
          <a:custGeom>
            <a:avLst/>
            <a:gdLst/>
            <a:ahLst/>
            <a:cxnLst/>
            <a:rect l="l" t="t" r="r" b="b"/>
            <a:pathLst>
              <a:path w="2585084" h="719455">
                <a:moveTo>
                  <a:pt x="0" y="719327"/>
                </a:moveTo>
                <a:lnTo>
                  <a:pt x="2584704" y="719327"/>
                </a:lnTo>
                <a:lnTo>
                  <a:pt x="2584704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solidFill>
            <a:srgbClr val="DFE7E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42034" y="1683969"/>
            <a:ext cx="16017240" cy="46653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plan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is to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use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technology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make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details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real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estate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transactions</a:t>
            </a:r>
            <a:r>
              <a:rPr sz="28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visible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all</a:t>
            </a:r>
            <a:r>
              <a:rPr sz="2800" b="1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parties</a:t>
            </a:r>
            <a:r>
              <a:rPr sz="2800" b="1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– banks,  brokers,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government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officials, buyers and</a:t>
            </a:r>
            <a:r>
              <a:rPr sz="2800" b="1" spc="-2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seller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1990070" marR="1404620" indent="-3810" algn="r">
              <a:spcBef>
                <a:spcPts val="1938"/>
              </a:spcBef>
            </a:pPr>
            <a:r>
              <a:rPr sz="3600" spc="-20" dirty="0">
                <a:solidFill>
                  <a:srgbClr val="5F5F5F"/>
                </a:solidFill>
                <a:cs typeface="Calibri"/>
              </a:rPr>
              <a:t>Reduce</a:t>
            </a:r>
            <a:r>
              <a:rPr sz="36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3600" spc="-10" dirty="0">
                <a:solidFill>
                  <a:srgbClr val="5F5F5F"/>
                </a:solidFill>
                <a:cs typeface="Calibri"/>
              </a:rPr>
              <a:t>risk</a:t>
            </a:r>
            <a:r>
              <a:rPr sz="36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3600" spc="-10" dirty="0">
                <a:solidFill>
                  <a:srgbClr val="5F5F5F"/>
                </a:solidFill>
                <a:cs typeface="Calibri"/>
              </a:rPr>
              <a:t>of  manual</a:t>
            </a:r>
            <a:r>
              <a:rPr sz="3600" spc="-120" dirty="0">
                <a:solidFill>
                  <a:srgbClr val="5F5F5F"/>
                </a:solidFill>
                <a:cs typeface="Calibri"/>
              </a:rPr>
              <a:t> </a:t>
            </a:r>
            <a:r>
              <a:rPr sz="3600" spc="-30" dirty="0">
                <a:solidFill>
                  <a:srgbClr val="5F5F5F"/>
                </a:solidFill>
                <a:cs typeface="Calibri"/>
              </a:rPr>
              <a:t>errors</a:t>
            </a:r>
            <a:endParaRPr sz="3600">
              <a:solidFill>
                <a:prstClr val="black"/>
              </a:solidFill>
              <a:cs typeface="Calibri"/>
            </a:endParaRPr>
          </a:p>
          <a:p>
            <a:endParaRPr sz="3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929620" marR="345440" algn="ctr">
              <a:spcBef>
                <a:spcPts val="2550"/>
              </a:spcBef>
            </a:pPr>
            <a:r>
              <a:rPr sz="3600" spc="-30" dirty="0">
                <a:solidFill>
                  <a:srgbClr val="5F5F5F"/>
                </a:solidFill>
                <a:cs typeface="Calibri"/>
              </a:rPr>
              <a:t>Create </a:t>
            </a:r>
            <a:r>
              <a:rPr sz="3600" spc="-20" dirty="0">
                <a:solidFill>
                  <a:srgbClr val="5F5F5F"/>
                </a:solidFill>
                <a:cs typeface="Calibri"/>
              </a:rPr>
              <a:t>Secure process </a:t>
            </a:r>
            <a:r>
              <a:rPr sz="3600" spc="-30" dirty="0">
                <a:solidFill>
                  <a:srgbClr val="5F5F5F"/>
                </a:solidFill>
                <a:cs typeface="Calibri"/>
              </a:rPr>
              <a:t>for  </a:t>
            </a:r>
            <a:r>
              <a:rPr sz="3600" spc="-20" dirty="0">
                <a:solidFill>
                  <a:srgbClr val="5F5F5F"/>
                </a:solidFill>
                <a:cs typeface="Calibri"/>
              </a:rPr>
              <a:t>transferring</a:t>
            </a:r>
            <a:r>
              <a:rPr sz="36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3600" spc="-10" dirty="0">
                <a:solidFill>
                  <a:srgbClr val="5F5F5F"/>
                </a:solidFill>
                <a:cs typeface="Calibri"/>
              </a:rPr>
              <a:t>documents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1649457" y="7245095"/>
            <a:ext cx="5170170" cy="1299210"/>
          </a:xfrm>
          <a:custGeom>
            <a:avLst/>
            <a:gdLst/>
            <a:ahLst/>
            <a:cxnLst/>
            <a:rect l="l" t="t" r="r" b="b"/>
            <a:pathLst>
              <a:path w="2585084" h="649604">
                <a:moveTo>
                  <a:pt x="0" y="649223"/>
                </a:moveTo>
                <a:lnTo>
                  <a:pt x="2584704" y="649223"/>
                </a:lnTo>
                <a:lnTo>
                  <a:pt x="2584704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DFE7E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2120880" y="7567167"/>
            <a:ext cx="422656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3600" spc="-30" dirty="0">
                <a:solidFill>
                  <a:srgbClr val="5F5F5F"/>
                </a:solidFill>
                <a:cs typeface="Calibri"/>
              </a:rPr>
              <a:t>Verify </a:t>
            </a:r>
            <a:r>
              <a:rPr sz="3600" spc="-10" dirty="0">
                <a:solidFill>
                  <a:srgbClr val="5F5F5F"/>
                </a:solidFill>
                <a:cs typeface="Calibri"/>
              </a:rPr>
              <a:t>identity of</a:t>
            </a:r>
            <a:r>
              <a:rPr sz="3600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3600" spc="-20" dirty="0">
                <a:solidFill>
                  <a:srgbClr val="5F5F5F"/>
                </a:solidFill>
                <a:cs typeface="Calibri"/>
              </a:rPr>
              <a:t>users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3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33312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Real</a:t>
            </a:r>
            <a:r>
              <a:rPr sz="5600" spc="-8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Estate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9"/>
            <a:ext cx="16130268" cy="51065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793750">
              <a:lnSpc>
                <a:spcPct val="150000"/>
              </a:lnSpc>
              <a:spcBef>
                <a:spcPts val="20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Pain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points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for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buying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selling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property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include: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lack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transparency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during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after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transactions,  copious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amounts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paperwork,</a:t>
            </a:r>
            <a:r>
              <a:rPr sz="28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possible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fraud,</a:t>
            </a:r>
            <a:r>
              <a:rPr sz="2800" b="1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errors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public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records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name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just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few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spc="-10" dirty="0">
                <a:solidFill>
                  <a:srgbClr val="5F5F5F"/>
                </a:solidFill>
                <a:cs typeface="Calibri"/>
              </a:rPr>
              <a:t>Blockchain offers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way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reduce the 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paper-based </a:t>
            </a:r>
            <a:r>
              <a:rPr sz="2800" dirty="0">
                <a:solidFill>
                  <a:srgbClr val="5F5F5F"/>
                </a:solidFill>
                <a:cs typeface="Calibri"/>
              </a:rPr>
              <a:t>record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keeping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speed up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transactions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Real estate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applications can help record, track,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transfer land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titles, property deeds, </a:t>
            </a:r>
            <a:r>
              <a:rPr sz="2800" dirty="0">
                <a:solidFill>
                  <a:srgbClr val="5F5F5F"/>
                </a:solidFill>
                <a:cs typeface="Calibri"/>
              </a:rPr>
              <a:t>liens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etc  and helps ensure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documents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accurate and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verifiable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726440" indent="-572770">
              <a:lnSpc>
                <a:spcPct val="150000"/>
              </a:lnSpc>
              <a:spcBef>
                <a:spcPts val="143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Ubitquity</a:t>
            </a:r>
            <a:r>
              <a:rPr sz="2800" spc="-10" dirty="0">
                <a:solidFill>
                  <a:srgbClr val="055180"/>
                </a:solidFill>
                <a:cs typeface="Calibri"/>
                <a:hlinkClick r:id="rId5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offers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platform 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financial </a:t>
            </a:r>
            <a:r>
              <a:rPr sz="2800" dirty="0">
                <a:solidFill>
                  <a:srgbClr val="5F5F5F"/>
                </a:solidFill>
                <a:cs typeface="Calibri"/>
              </a:rPr>
              <a:t>institutions,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title, and mortgage companies and aims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secure  documents, </a:t>
            </a:r>
            <a:r>
              <a:rPr sz="2800" dirty="0">
                <a:solidFill>
                  <a:srgbClr val="5F5F5F"/>
                </a:solidFill>
                <a:cs typeface="Calibri"/>
              </a:rPr>
              <a:t>while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enhancing transparency and reducing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costs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6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3906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Devising </a:t>
            </a:r>
            <a:r>
              <a:rPr sz="5600" spc="-20" dirty="0">
                <a:solidFill>
                  <a:srgbClr val="095A82"/>
                </a:solidFill>
              </a:rPr>
              <a:t>Public</a:t>
            </a:r>
            <a:r>
              <a:rPr sz="5600" spc="-6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Policy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896110"/>
            <a:ext cx="16385540" cy="277383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Information sharing, </a:t>
            </a:r>
            <a:r>
              <a:rPr sz="2800" dirty="0">
                <a:solidFill>
                  <a:srgbClr val="5F5F5F"/>
                </a:solidFill>
                <a:cs typeface="Calibri"/>
              </a:rPr>
              <a:t>creation 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collaboration through blockchain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application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online policy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forum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through which </a:t>
            </a:r>
            <a:r>
              <a:rPr sz="2800" dirty="0">
                <a:solidFill>
                  <a:srgbClr val="5F5F5F"/>
                </a:solidFill>
                <a:cs typeface="Calibri"/>
              </a:rPr>
              <a:t>government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collaborate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citizens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formulation of</a:t>
            </a:r>
            <a:r>
              <a:rPr sz="2800" spc="2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policies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27559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shall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include decisions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like,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allocating budgets across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sectors, deciding on </a:t>
            </a:r>
            <a:r>
              <a:rPr sz="2800" dirty="0">
                <a:solidFill>
                  <a:srgbClr val="5F5F5F"/>
                </a:solidFill>
                <a:cs typeface="Calibri"/>
              </a:rPr>
              <a:t>tax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brackets, </a:t>
            </a:r>
            <a:r>
              <a:rPr sz="2800" dirty="0">
                <a:solidFill>
                  <a:srgbClr val="5F5F5F"/>
                </a:solidFill>
                <a:cs typeface="Calibri"/>
              </a:rPr>
              <a:t>devising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social </a:t>
            </a:r>
            <a:r>
              <a:rPr sz="2800" dirty="0">
                <a:solidFill>
                  <a:srgbClr val="5F5F5F"/>
                </a:solidFill>
                <a:cs typeface="Calibri"/>
              </a:rPr>
              <a:t>welfare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plans, enhancing infrastructure, education system planning</a:t>
            </a:r>
            <a:r>
              <a:rPr sz="2800" spc="1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etc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942034" y="5807964"/>
            <a:ext cx="16269968" cy="36163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Benefits: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Governments could benefit by </a:t>
            </a:r>
            <a:r>
              <a:rPr sz="2800" dirty="0">
                <a:solidFill>
                  <a:srgbClr val="5F5F5F"/>
                </a:solidFill>
                <a:cs typeface="Calibri"/>
              </a:rPr>
              <a:t>gleaning insights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suggestions from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citizens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1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collaborative approach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viable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governance solutions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would lead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better policy</a:t>
            </a:r>
            <a:r>
              <a:rPr sz="2800" spc="1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outcomes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Transparency created by blockchain based </a:t>
            </a:r>
            <a:r>
              <a:rPr sz="2800" dirty="0">
                <a:solidFill>
                  <a:srgbClr val="5F5F5F"/>
                </a:solidFill>
                <a:cs typeface="Calibri"/>
              </a:rPr>
              <a:t>voting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across different choices of policies shall </a:t>
            </a:r>
            <a:r>
              <a:rPr sz="2800" dirty="0">
                <a:solidFill>
                  <a:srgbClr val="5F5F5F"/>
                </a:solidFill>
                <a:cs typeface="Calibri"/>
              </a:rPr>
              <a:t>lead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integrity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Governance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0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8534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Governments </a:t>
            </a:r>
            <a:r>
              <a:rPr sz="5600" spc="-10" dirty="0">
                <a:solidFill>
                  <a:srgbClr val="095A82"/>
                </a:solidFill>
              </a:rPr>
              <a:t>Around the </a:t>
            </a:r>
            <a:r>
              <a:rPr sz="5600" spc="-20" dirty="0">
                <a:solidFill>
                  <a:srgbClr val="095A82"/>
                </a:solidFill>
              </a:rPr>
              <a:t>World </a:t>
            </a:r>
            <a:r>
              <a:rPr sz="5600" spc="-10" dirty="0">
                <a:solidFill>
                  <a:srgbClr val="095A82"/>
                </a:solidFill>
              </a:rPr>
              <a:t>are Using</a:t>
            </a:r>
            <a:r>
              <a:rPr sz="5600" spc="3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7623303" y="3241083"/>
            <a:ext cx="6902450" cy="4649470"/>
          </a:xfrm>
          <a:custGeom>
            <a:avLst/>
            <a:gdLst/>
            <a:ahLst/>
            <a:cxnLst/>
            <a:rect l="l" t="t" r="r" b="b"/>
            <a:pathLst>
              <a:path w="3451225" h="2324735">
                <a:moveTo>
                  <a:pt x="1907703" y="0"/>
                </a:moveTo>
                <a:lnTo>
                  <a:pt x="1856201" y="966"/>
                </a:lnTo>
                <a:lnTo>
                  <a:pt x="1804986" y="3246"/>
                </a:lnTo>
                <a:lnTo>
                  <a:pt x="1754094" y="6824"/>
                </a:lnTo>
                <a:lnTo>
                  <a:pt x="1703561" y="11682"/>
                </a:lnTo>
                <a:lnTo>
                  <a:pt x="1653425" y="17802"/>
                </a:lnTo>
                <a:lnTo>
                  <a:pt x="1603721" y="25169"/>
                </a:lnTo>
                <a:lnTo>
                  <a:pt x="1554487" y="33764"/>
                </a:lnTo>
                <a:lnTo>
                  <a:pt x="1505758" y="43571"/>
                </a:lnTo>
                <a:lnTo>
                  <a:pt x="1457571" y="54572"/>
                </a:lnTo>
                <a:lnTo>
                  <a:pt x="1409963" y="66751"/>
                </a:lnTo>
                <a:lnTo>
                  <a:pt x="1362971" y="80090"/>
                </a:lnTo>
                <a:lnTo>
                  <a:pt x="1316630" y="94572"/>
                </a:lnTo>
                <a:lnTo>
                  <a:pt x="1270977" y="110180"/>
                </a:lnTo>
                <a:lnTo>
                  <a:pt x="1226049" y="126897"/>
                </a:lnTo>
                <a:lnTo>
                  <a:pt x="1181882" y="144705"/>
                </a:lnTo>
                <a:lnTo>
                  <a:pt x="1138513" y="163589"/>
                </a:lnTo>
                <a:lnTo>
                  <a:pt x="1095978" y="183530"/>
                </a:lnTo>
                <a:lnTo>
                  <a:pt x="1054314" y="204511"/>
                </a:lnTo>
                <a:lnTo>
                  <a:pt x="1013558" y="226516"/>
                </a:lnTo>
                <a:lnTo>
                  <a:pt x="973745" y="249527"/>
                </a:lnTo>
                <a:lnTo>
                  <a:pt x="934913" y="273527"/>
                </a:lnTo>
                <a:lnTo>
                  <a:pt x="897097" y="298499"/>
                </a:lnTo>
                <a:lnTo>
                  <a:pt x="860335" y="324426"/>
                </a:lnTo>
                <a:lnTo>
                  <a:pt x="824663" y="351291"/>
                </a:lnTo>
                <a:lnTo>
                  <a:pt x="790117" y="379076"/>
                </a:lnTo>
                <a:lnTo>
                  <a:pt x="756734" y="407765"/>
                </a:lnTo>
                <a:lnTo>
                  <a:pt x="724550" y="437340"/>
                </a:lnTo>
                <a:lnTo>
                  <a:pt x="693603" y="467785"/>
                </a:lnTo>
                <a:lnTo>
                  <a:pt x="663928" y="499081"/>
                </a:lnTo>
                <a:lnTo>
                  <a:pt x="635562" y="531213"/>
                </a:lnTo>
                <a:lnTo>
                  <a:pt x="608541" y="564163"/>
                </a:lnTo>
                <a:lnTo>
                  <a:pt x="582902" y="597913"/>
                </a:lnTo>
                <a:lnTo>
                  <a:pt x="558682" y="632447"/>
                </a:lnTo>
                <a:lnTo>
                  <a:pt x="535917" y="667748"/>
                </a:lnTo>
                <a:lnTo>
                  <a:pt x="514643" y="703798"/>
                </a:lnTo>
                <a:lnTo>
                  <a:pt x="494898" y="740581"/>
                </a:lnTo>
                <a:lnTo>
                  <a:pt x="476717" y="778079"/>
                </a:lnTo>
                <a:lnTo>
                  <a:pt x="460137" y="816275"/>
                </a:lnTo>
                <a:lnTo>
                  <a:pt x="445195" y="855152"/>
                </a:lnTo>
                <a:lnTo>
                  <a:pt x="431926" y="894693"/>
                </a:lnTo>
                <a:lnTo>
                  <a:pt x="0" y="1103354"/>
                </a:lnTo>
                <a:lnTo>
                  <a:pt x="408304" y="1337796"/>
                </a:lnTo>
                <a:lnTo>
                  <a:pt x="417870" y="1380110"/>
                </a:lnTo>
                <a:lnTo>
                  <a:pt x="429409" y="1421897"/>
                </a:lnTo>
                <a:lnTo>
                  <a:pt x="442885" y="1463127"/>
                </a:lnTo>
                <a:lnTo>
                  <a:pt x="458262" y="1503770"/>
                </a:lnTo>
                <a:lnTo>
                  <a:pt x="475505" y="1543797"/>
                </a:lnTo>
                <a:lnTo>
                  <a:pt x="494576" y="1583176"/>
                </a:lnTo>
                <a:lnTo>
                  <a:pt x="515439" y="1621880"/>
                </a:lnTo>
                <a:lnTo>
                  <a:pt x="538059" y="1659877"/>
                </a:lnTo>
                <a:lnTo>
                  <a:pt x="562399" y="1697138"/>
                </a:lnTo>
                <a:lnTo>
                  <a:pt x="588423" y="1733633"/>
                </a:lnTo>
                <a:lnTo>
                  <a:pt x="616095" y="1769333"/>
                </a:lnTo>
                <a:lnTo>
                  <a:pt x="645379" y="1804207"/>
                </a:lnTo>
                <a:lnTo>
                  <a:pt x="676238" y="1838226"/>
                </a:lnTo>
                <a:lnTo>
                  <a:pt x="708637" y="1871361"/>
                </a:lnTo>
                <a:lnTo>
                  <a:pt x="742539" y="1903580"/>
                </a:lnTo>
                <a:lnTo>
                  <a:pt x="777908" y="1934854"/>
                </a:lnTo>
                <a:lnTo>
                  <a:pt x="814707" y="1965154"/>
                </a:lnTo>
                <a:lnTo>
                  <a:pt x="852901" y="1994450"/>
                </a:lnTo>
                <a:lnTo>
                  <a:pt x="892454" y="2022712"/>
                </a:lnTo>
                <a:lnTo>
                  <a:pt x="933329" y="2049910"/>
                </a:lnTo>
                <a:lnTo>
                  <a:pt x="975491" y="2076014"/>
                </a:lnTo>
                <a:lnTo>
                  <a:pt x="1018902" y="2100994"/>
                </a:lnTo>
                <a:lnTo>
                  <a:pt x="1063527" y="2124822"/>
                </a:lnTo>
                <a:lnTo>
                  <a:pt x="1109329" y="2147466"/>
                </a:lnTo>
                <a:lnTo>
                  <a:pt x="1156273" y="2168897"/>
                </a:lnTo>
                <a:lnTo>
                  <a:pt x="1204323" y="2189085"/>
                </a:lnTo>
                <a:lnTo>
                  <a:pt x="1253441" y="2208001"/>
                </a:lnTo>
                <a:lnTo>
                  <a:pt x="1303592" y="2225615"/>
                </a:lnTo>
                <a:lnTo>
                  <a:pt x="1354740" y="2241896"/>
                </a:lnTo>
                <a:lnTo>
                  <a:pt x="1406849" y="2256815"/>
                </a:lnTo>
                <a:lnTo>
                  <a:pt x="1459882" y="2270343"/>
                </a:lnTo>
                <a:lnTo>
                  <a:pt x="1513803" y="2282448"/>
                </a:lnTo>
                <a:lnTo>
                  <a:pt x="1568577" y="2293103"/>
                </a:lnTo>
                <a:lnTo>
                  <a:pt x="1621062" y="2301813"/>
                </a:lnTo>
                <a:lnTo>
                  <a:pt x="1673517" y="2309089"/>
                </a:lnTo>
                <a:lnTo>
                  <a:pt x="1725904" y="2314948"/>
                </a:lnTo>
                <a:lnTo>
                  <a:pt x="1778186" y="2319408"/>
                </a:lnTo>
                <a:lnTo>
                  <a:pt x="1830329" y="2322485"/>
                </a:lnTo>
                <a:lnTo>
                  <a:pt x="1882294" y="2324197"/>
                </a:lnTo>
                <a:lnTo>
                  <a:pt x="1934046" y="2324560"/>
                </a:lnTo>
                <a:lnTo>
                  <a:pt x="1985548" y="2323592"/>
                </a:lnTo>
                <a:lnTo>
                  <a:pt x="2036763" y="2321310"/>
                </a:lnTo>
                <a:lnTo>
                  <a:pt x="2087655" y="2317731"/>
                </a:lnTo>
                <a:lnTo>
                  <a:pt x="2138188" y="2312872"/>
                </a:lnTo>
                <a:lnTo>
                  <a:pt x="2188324" y="2306751"/>
                </a:lnTo>
                <a:lnTo>
                  <a:pt x="2238028" y="2299383"/>
                </a:lnTo>
                <a:lnTo>
                  <a:pt x="2287262" y="2290788"/>
                </a:lnTo>
                <a:lnTo>
                  <a:pt x="2335991" y="2280980"/>
                </a:lnTo>
                <a:lnTo>
                  <a:pt x="2384178" y="2269979"/>
                </a:lnTo>
                <a:lnTo>
                  <a:pt x="2431786" y="2257800"/>
                </a:lnTo>
                <a:lnTo>
                  <a:pt x="2478778" y="2244461"/>
                </a:lnTo>
                <a:lnTo>
                  <a:pt x="2525119" y="2229979"/>
                </a:lnTo>
                <a:lnTo>
                  <a:pt x="2570772" y="2214371"/>
                </a:lnTo>
                <a:lnTo>
                  <a:pt x="2615700" y="2197654"/>
                </a:lnTo>
                <a:lnTo>
                  <a:pt x="2659867" y="2179845"/>
                </a:lnTo>
                <a:lnTo>
                  <a:pt x="2703236" y="2160962"/>
                </a:lnTo>
                <a:lnTo>
                  <a:pt x="2745771" y="2141022"/>
                </a:lnTo>
                <a:lnTo>
                  <a:pt x="2787435" y="2120041"/>
                </a:lnTo>
                <a:lnTo>
                  <a:pt x="2828191" y="2098036"/>
                </a:lnTo>
                <a:lnTo>
                  <a:pt x="2868004" y="2075026"/>
                </a:lnTo>
                <a:lnTo>
                  <a:pt x="2906836" y="2051027"/>
                </a:lnTo>
                <a:lnTo>
                  <a:pt x="2944652" y="2026055"/>
                </a:lnTo>
                <a:lnTo>
                  <a:pt x="2981414" y="2000129"/>
                </a:lnTo>
                <a:lnTo>
                  <a:pt x="3017086" y="1973265"/>
                </a:lnTo>
                <a:lnTo>
                  <a:pt x="3051632" y="1945480"/>
                </a:lnTo>
                <a:lnTo>
                  <a:pt x="3085015" y="1916792"/>
                </a:lnTo>
                <a:lnTo>
                  <a:pt x="3117199" y="1887218"/>
                </a:lnTo>
                <a:lnTo>
                  <a:pt x="3148146" y="1856774"/>
                </a:lnTo>
                <a:lnTo>
                  <a:pt x="3177821" y="1825478"/>
                </a:lnTo>
                <a:lnTo>
                  <a:pt x="3206187" y="1793347"/>
                </a:lnTo>
                <a:lnTo>
                  <a:pt x="3233208" y="1760398"/>
                </a:lnTo>
                <a:lnTo>
                  <a:pt x="3258847" y="1726648"/>
                </a:lnTo>
                <a:lnTo>
                  <a:pt x="3283067" y="1692115"/>
                </a:lnTo>
                <a:lnTo>
                  <a:pt x="3305832" y="1656814"/>
                </a:lnTo>
                <a:lnTo>
                  <a:pt x="3327106" y="1620764"/>
                </a:lnTo>
                <a:lnTo>
                  <a:pt x="3346851" y="1583982"/>
                </a:lnTo>
                <a:lnTo>
                  <a:pt x="3365032" y="1546485"/>
                </a:lnTo>
                <a:lnTo>
                  <a:pt x="3381612" y="1508289"/>
                </a:lnTo>
                <a:lnTo>
                  <a:pt x="3396554" y="1469412"/>
                </a:lnTo>
                <a:lnTo>
                  <a:pt x="3409823" y="1429871"/>
                </a:lnTo>
                <a:lnTo>
                  <a:pt x="3421756" y="1388235"/>
                </a:lnTo>
                <a:lnTo>
                  <a:pt x="3431630" y="1346626"/>
                </a:lnTo>
                <a:lnTo>
                  <a:pt x="3439471" y="1305076"/>
                </a:lnTo>
                <a:lnTo>
                  <a:pt x="3445306" y="1263616"/>
                </a:lnTo>
                <a:lnTo>
                  <a:pt x="3449158" y="1222278"/>
                </a:lnTo>
                <a:lnTo>
                  <a:pt x="3451055" y="1181093"/>
                </a:lnTo>
                <a:lnTo>
                  <a:pt x="3451022" y="1140093"/>
                </a:lnTo>
                <a:lnTo>
                  <a:pt x="3449084" y="1099311"/>
                </a:lnTo>
                <a:lnTo>
                  <a:pt x="3445267" y="1058776"/>
                </a:lnTo>
                <a:lnTo>
                  <a:pt x="3439597" y="1018521"/>
                </a:lnTo>
                <a:lnTo>
                  <a:pt x="3432099" y="978578"/>
                </a:lnTo>
                <a:lnTo>
                  <a:pt x="3422800" y="938978"/>
                </a:lnTo>
                <a:lnTo>
                  <a:pt x="3411724" y="899753"/>
                </a:lnTo>
                <a:lnTo>
                  <a:pt x="3398898" y="860933"/>
                </a:lnTo>
                <a:lnTo>
                  <a:pt x="3384347" y="822552"/>
                </a:lnTo>
                <a:lnTo>
                  <a:pt x="3368097" y="784641"/>
                </a:lnTo>
                <a:lnTo>
                  <a:pt x="3350174" y="747230"/>
                </a:lnTo>
                <a:lnTo>
                  <a:pt x="3330603" y="710352"/>
                </a:lnTo>
                <a:lnTo>
                  <a:pt x="3309410" y="674038"/>
                </a:lnTo>
                <a:lnTo>
                  <a:pt x="3286620" y="638321"/>
                </a:lnTo>
                <a:lnTo>
                  <a:pt x="3262260" y="603230"/>
                </a:lnTo>
                <a:lnTo>
                  <a:pt x="3236355" y="568799"/>
                </a:lnTo>
                <a:lnTo>
                  <a:pt x="3208930" y="535059"/>
                </a:lnTo>
                <a:lnTo>
                  <a:pt x="3180012" y="502041"/>
                </a:lnTo>
                <a:lnTo>
                  <a:pt x="3149626" y="469776"/>
                </a:lnTo>
                <a:lnTo>
                  <a:pt x="3117797" y="438297"/>
                </a:lnTo>
                <a:lnTo>
                  <a:pt x="3084552" y="407636"/>
                </a:lnTo>
                <a:lnTo>
                  <a:pt x="3049916" y="377823"/>
                </a:lnTo>
                <a:lnTo>
                  <a:pt x="3013915" y="348890"/>
                </a:lnTo>
                <a:lnTo>
                  <a:pt x="2976574" y="320869"/>
                </a:lnTo>
                <a:lnTo>
                  <a:pt x="2937919" y="293792"/>
                </a:lnTo>
                <a:lnTo>
                  <a:pt x="2897976" y="267690"/>
                </a:lnTo>
                <a:lnTo>
                  <a:pt x="2856770" y="242594"/>
                </a:lnTo>
                <a:lnTo>
                  <a:pt x="2814328" y="218537"/>
                </a:lnTo>
                <a:lnTo>
                  <a:pt x="2770674" y="195550"/>
                </a:lnTo>
                <a:lnTo>
                  <a:pt x="2725835" y="173664"/>
                </a:lnTo>
                <a:lnTo>
                  <a:pt x="2679836" y="152912"/>
                </a:lnTo>
                <a:lnTo>
                  <a:pt x="2632703" y="133324"/>
                </a:lnTo>
                <a:lnTo>
                  <a:pt x="2584461" y="114932"/>
                </a:lnTo>
                <a:lnTo>
                  <a:pt x="2535137" y="97768"/>
                </a:lnTo>
                <a:lnTo>
                  <a:pt x="2484756" y="81864"/>
                </a:lnTo>
                <a:lnTo>
                  <a:pt x="2433343" y="67251"/>
                </a:lnTo>
                <a:lnTo>
                  <a:pt x="2380924" y="53960"/>
                </a:lnTo>
                <a:lnTo>
                  <a:pt x="2327526" y="42024"/>
                </a:lnTo>
                <a:lnTo>
                  <a:pt x="2273173" y="31474"/>
                </a:lnTo>
                <a:lnTo>
                  <a:pt x="2220687" y="22761"/>
                </a:lnTo>
                <a:lnTo>
                  <a:pt x="2168232" y="15482"/>
                </a:lnTo>
                <a:lnTo>
                  <a:pt x="2115845" y="9620"/>
                </a:lnTo>
                <a:lnTo>
                  <a:pt x="2063563" y="5158"/>
                </a:lnTo>
                <a:lnTo>
                  <a:pt x="2011420" y="2078"/>
                </a:lnTo>
                <a:lnTo>
                  <a:pt x="1959455" y="365"/>
                </a:lnTo>
                <a:lnTo>
                  <a:pt x="19077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7623303" y="3241083"/>
            <a:ext cx="6902450" cy="4649470"/>
          </a:xfrm>
          <a:custGeom>
            <a:avLst/>
            <a:gdLst/>
            <a:ahLst/>
            <a:cxnLst/>
            <a:rect l="l" t="t" r="r" b="b"/>
            <a:pathLst>
              <a:path w="3451225" h="2324735">
                <a:moveTo>
                  <a:pt x="0" y="1103354"/>
                </a:moveTo>
                <a:lnTo>
                  <a:pt x="431926" y="894693"/>
                </a:lnTo>
                <a:lnTo>
                  <a:pt x="445195" y="855152"/>
                </a:lnTo>
                <a:lnTo>
                  <a:pt x="460137" y="816275"/>
                </a:lnTo>
                <a:lnTo>
                  <a:pt x="476717" y="778079"/>
                </a:lnTo>
                <a:lnTo>
                  <a:pt x="494898" y="740581"/>
                </a:lnTo>
                <a:lnTo>
                  <a:pt x="514643" y="703798"/>
                </a:lnTo>
                <a:lnTo>
                  <a:pt x="535917" y="667748"/>
                </a:lnTo>
                <a:lnTo>
                  <a:pt x="558682" y="632447"/>
                </a:lnTo>
                <a:lnTo>
                  <a:pt x="582902" y="597913"/>
                </a:lnTo>
                <a:lnTo>
                  <a:pt x="608541" y="564163"/>
                </a:lnTo>
                <a:lnTo>
                  <a:pt x="635562" y="531213"/>
                </a:lnTo>
                <a:lnTo>
                  <a:pt x="663928" y="499081"/>
                </a:lnTo>
                <a:lnTo>
                  <a:pt x="693603" y="467785"/>
                </a:lnTo>
                <a:lnTo>
                  <a:pt x="724550" y="437340"/>
                </a:lnTo>
                <a:lnTo>
                  <a:pt x="756734" y="407765"/>
                </a:lnTo>
                <a:lnTo>
                  <a:pt x="790117" y="379076"/>
                </a:lnTo>
                <a:lnTo>
                  <a:pt x="824663" y="351291"/>
                </a:lnTo>
                <a:lnTo>
                  <a:pt x="860335" y="324426"/>
                </a:lnTo>
                <a:lnTo>
                  <a:pt x="897097" y="298499"/>
                </a:lnTo>
                <a:lnTo>
                  <a:pt x="934913" y="273527"/>
                </a:lnTo>
                <a:lnTo>
                  <a:pt x="973745" y="249527"/>
                </a:lnTo>
                <a:lnTo>
                  <a:pt x="1013558" y="226516"/>
                </a:lnTo>
                <a:lnTo>
                  <a:pt x="1054314" y="204511"/>
                </a:lnTo>
                <a:lnTo>
                  <a:pt x="1095978" y="183530"/>
                </a:lnTo>
                <a:lnTo>
                  <a:pt x="1138513" y="163589"/>
                </a:lnTo>
                <a:lnTo>
                  <a:pt x="1181882" y="144705"/>
                </a:lnTo>
                <a:lnTo>
                  <a:pt x="1226049" y="126897"/>
                </a:lnTo>
                <a:lnTo>
                  <a:pt x="1270977" y="110180"/>
                </a:lnTo>
                <a:lnTo>
                  <a:pt x="1316630" y="94572"/>
                </a:lnTo>
                <a:lnTo>
                  <a:pt x="1362971" y="80090"/>
                </a:lnTo>
                <a:lnTo>
                  <a:pt x="1409963" y="66751"/>
                </a:lnTo>
                <a:lnTo>
                  <a:pt x="1457571" y="54572"/>
                </a:lnTo>
                <a:lnTo>
                  <a:pt x="1505758" y="43571"/>
                </a:lnTo>
                <a:lnTo>
                  <a:pt x="1554487" y="33764"/>
                </a:lnTo>
                <a:lnTo>
                  <a:pt x="1603721" y="25169"/>
                </a:lnTo>
                <a:lnTo>
                  <a:pt x="1653425" y="17802"/>
                </a:lnTo>
                <a:lnTo>
                  <a:pt x="1703561" y="11682"/>
                </a:lnTo>
                <a:lnTo>
                  <a:pt x="1754094" y="6824"/>
                </a:lnTo>
                <a:lnTo>
                  <a:pt x="1804986" y="3246"/>
                </a:lnTo>
                <a:lnTo>
                  <a:pt x="1856201" y="966"/>
                </a:lnTo>
                <a:lnTo>
                  <a:pt x="1907703" y="0"/>
                </a:lnTo>
                <a:lnTo>
                  <a:pt x="1959455" y="365"/>
                </a:lnTo>
                <a:lnTo>
                  <a:pt x="2011420" y="2078"/>
                </a:lnTo>
                <a:lnTo>
                  <a:pt x="2063563" y="5158"/>
                </a:lnTo>
                <a:lnTo>
                  <a:pt x="2115845" y="9620"/>
                </a:lnTo>
                <a:lnTo>
                  <a:pt x="2168232" y="15482"/>
                </a:lnTo>
                <a:lnTo>
                  <a:pt x="2220687" y="22761"/>
                </a:lnTo>
                <a:lnTo>
                  <a:pt x="2273173" y="31474"/>
                </a:lnTo>
                <a:lnTo>
                  <a:pt x="2327526" y="42024"/>
                </a:lnTo>
                <a:lnTo>
                  <a:pt x="2380924" y="53960"/>
                </a:lnTo>
                <a:lnTo>
                  <a:pt x="2433343" y="67251"/>
                </a:lnTo>
                <a:lnTo>
                  <a:pt x="2484756" y="81864"/>
                </a:lnTo>
                <a:lnTo>
                  <a:pt x="2535137" y="97768"/>
                </a:lnTo>
                <a:lnTo>
                  <a:pt x="2584461" y="114932"/>
                </a:lnTo>
                <a:lnTo>
                  <a:pt x="2632703" y="133324"/>
                </a:lnTo>
                <a:lnTo>
                  <a:pt x="2679836" y="152912"/>
                </a:lnTo>
                <a:lnTo>
                  <a:pt x="2725835" y="173664"/>
                </a:lnTo>
                <a:lnTo>
                  <a:pt x="2770674" y="195550"/>
                </a:lnTo>
                <a:lnTo>
                  <a:pt x="2814328" y="218537"/>
                </a:lnTo>
                <a:lnTo>
                  <a:pt x="2856770" y="242594"/>
                </a:lnTo>
                <a:lnTo>
                  <a:pt x="2897976" y="267690"/>
                </a:lnTo>
                <a:lnTo>
                  <a:pt x="2937919" y="293792"/>
                </a:lnTo>
                <a:lnTo>
                  <a:pt x="2976574" y="320869"/>
                </a:lnTo>
                <a:lnTo>
                  <a:pt x="3013915" y="348890"/>
                </a:lnTo>
                <a:lnTo>
                  <a:pt x="3049916" y="377823"/>
                </a:lnTo>
                <a:lnTo>
                  <a:pt x="3084552" y="407636"/>
                </a:lnTo>
                <a:lnTo>
                  <a:pt x="3117797" y="438297"/>
                </a:lnTo>
                <a:lnTo>
                  <a:pt x="3149626" y="469776"/>
                </a:lnTo>
                <a:lnTo>
                  <a:pt x="3180012" y="502041"/>
                </a:lnTo>
                <a:lnTo>
                  <a:pt x="3208930" y="535059"/>
                </a:lnTo>
                <a:lnTo>
                  <a:pt x="3236355" y="568799"/>
                </a:lnTo>
                <a:lnTo>
                  <a:pt x="3262260" y="603230"/>
                </a:lnTo>
                <a:lnTo>
                  <a:pt x="3286620" y="638321"/>
                </a:lnTo>
                <a:lnTo>
                  <a:pt x="3309410" y="674038"/>
                </a:lnTo>
                <a:lnTo>
                  <a:pt x="3330603" y="710352"/>
                </a:lnTo>
                <a:lnTo>
                  <a:pt x="3350174" y="747230"/>
                </a:lnTo>
                <a:lnTo>
                  <a:pt x="3368097" y="784641"/>
                </a:lnTo>
                <a:lnTo>
                  <a:pt x="3384347" y="822552"/>
                </a:lnTo>
                <a:lnTo>
                  <a:pt x="3398898" y="860933"/>
                </a:lnTo>
                <a:lnTo>
                  <a:pt x="3411724" y="899753"/>
                </a:lnTo>
                <a:lnTo>
                  <a:pt x="3422800" y="938978"/>
                </a:lnTo>
                <a:lnTo>
                  <a:pt x="3432099" y="978578"/>
                </a:lnTo>
                <a:lnTo>
                  <a:pt x="3439597" y="1018521"/>
                </a:lnTo>
                <a:lnTo>
                  <a:pt x="3445267" y="1058776"/>
                </a:lnTo>
                <a:lnTo>
                  <a:pt x="3449084" y="1099311"/>
                </a:lnTo>
                <a:lnTo>
                  <a:pt x="3451022" y="1140093"/>
                </a:lnTo>
                <a:lnTo>
                  <a:pt x="3451055" y="1181093"/>
                </a:lnTo>
                <a:lnTo>
                  <a:pt x="3449158" y="1222278"/>
                </a:lnTo>
                <a:lnTo>
                  <a:pt x="3445306" y="1263616"/>
                </a:lnTo>
                <a:lnTo>
                  <a:pt x="3439471" y="1305076"/>
                </a:lnTo>
                <a:lnTo>
                  <a:pt x="3431630" y="1346626"/>
                </a:lnTo>
                <a:lnTo>
                  <a:pt x="3421756" y="1388235"/>
                </a:lnTo>
                <a:lnTo>
                  <a:pt x="3409823" y="1429871"/>
                </a:lnTo>
                <a:lnTo>
                  <a:pt x="3396554" y="1469412"/>
                </a:lnTo>
                <a:lnTo>
                  <a:pt x="3381612" y="1508289"/>
                </a:lnTo>
                <a:lnTo>
                  <a:pt x="3365032" y="1546485"/>
                </a:lnTo>
                <a:lnTo>
                  <a:pt x="3346851" y="1583982"/>
                </a:lnTo>
                <a:lnTo>
                  <a:pt x="3327106" y="1620764"/>
                </a:lnTo>
                <a:lnTo>
                  <a:pt x="3305832" y="1656814"/>
                </a:lnTo>
                <a:lnTo>
                  <a:pt x="3283067" y="1692115"/>
                </a:lnTo>
                <a:lnTo>
                  <a:pt x="3258847" y="1726648"/>
                </a:lnTo>
                <a:lnTo>
                  <a:pt x="3233208" y="1760398"/>
                </a:lnTo>
                <a:lnTo>
                  <a:pt x="3206187" y="1793347"/>
                </a:lnTo>
                <a:lnTo>
                  <a:pt x="3177821" y="1825478"/>
                </a:lnTo>
                <a:lnTo>
                  <a:pt x="3148146" y="1856774"/>
                </a:lnTo>
                <a:lnTo>
                  <a:pt x="3117199" y="1887218"/>
                </a:lnTo>
                <a:lnTo>
                  <a:pt x="3085015" y="1916792"/>
                </a:lnTo>
                <a:lnTo>
                  <a:pt x="3051632" y="1945480"/>
                </a:lnTo>
                <a:lnTo>
                  <a:pt x="3017086" y="1973265"/>
                </a:lnTo>
                <a:lnTo>
                  <a:pt x="2981414" y="2000129"/>
                </a:lnTo>
                <a:lnTo>
                  <a:pt x="2944652" y="2026055"/>
                </a:lnTo>
                <a:lnTo>
                  <a:pt x="2906836" y="2051027"/>
                </a:lnTo>
                <a:lnTo>
                  <a:pt x="2868004" y="2075026"/>
                </a:lnTo>
                <a:lnTo>
                  <a:pt x="2828191" y="2098036"/>
                </a:lnTo>
                <a:lnTo>
                  <a:pt x="2787435" y="2120041"/>
                </a:lnTo>
                <a:lnTo>
                  <a:pt x="2745771" y="2141022"/>
                </a:lnTo>
                <a:lnTo>
                  <a:pt x="2703236" y="2160962"/>
                </a:lnTo>
                <a:lnTo>
                  <a:pt x="2659867" y="2179845"/>
                </a:lnTo>
                <a:lnTo>
                  <a:pt x="2615700" y="2197654"/>
                </a:lnTo>
                <a:lnTo>
                  <a:pt x="2570772" y="2214371"/>
                </a:lnTo>
                <a:lnTo>
                  <a:pt x="2525119" y="2229979"/>
                </a:lnTo>
                <a:lnTo>
                  <a:pt x="2478778" y="2244461"/>
                </a:lnTo>
                <a:lnTo>
                  <a:pt x="2431786" y="2257800"/>
                </a:lnTo>
                <a:lnTo>
                  <a:pt x="2384178" y="2269979"/>
                </a:lnTo>
                <a:lnTo>
                  <a:pt x="2335991" y="2280980"/>
                </a:lnTo>
                <a:lnTo>
                  <a:pt x="2287262" y="2290788"/>
                </a:lnTo>
                <a:lnTo>
                  <a:pt x="2238028" y="2299383"/>
                </a:lnTo>
                <a:lnTo>
                  <a:pt x="2188324" y="2306751"/>
                </a:lnTo>
                <a:lnTo>
                  <a:pt x="2138188" y="2312872"/>
                </a:lnTo>
                <a:lnTo>
                  <a:pt x="2087655" y="2317731"/>
                </a:lnTo>
                <a:lnTo>
                  <a:pt x="2036763" y="2321310"/>
                </a:lnTo>
                <a:lnTo>
                  <a:pt x="1985548" y="2323592"/>
                </a:lnTo>
                <a:lnTo>
                  <a:pt x="1934046" y="2324560"/>
                </a:lnTo>
                <a:lnTo>
                  <a:pt x="1882294" y="2324197"/>
                </a:lnTo>
                <a:lnTo>
                  <a:pt x="1830329" y="2322485"/>
                </a:lnTo>
                <a:lnTo>
                  <a:pt x="1778186" y="2319408"/>
                </a:lnTo>
                <a:lnTo>
                  <a:pt x="1725904" y="2314948"/>
                </a:lnTo>
                <a:lnTo>
                  <a:pt x="1673517" y="2309089"/>
                </a:lnTo>
                <a:lnTo>
                  <a:pt x="1621062" y="2301813"/>
                </a:lnTo>
                <a:lnTo>
                  <a:pt x="1568577" y="2293103"/>
                </a:lnTo>
                <a:lnTo>
                  <a:pt x="1513803" y="2282448"/>
                </a:lnTo>
                <a:lnTo>
                  <a:pt x="1459882" y="2270343"/>
                </a:lnTo>
                <a:lnTo>
                  <a:pt x="1406849" y="2256815"/>
                </a:lnTo>
                <a:lnTo>
                  <a:pt x="1354740" y="2241896"/>
                </a:lnTo>
                <a:lnTo>
                  <a:pt x="1303592" y="2225615"/>
                </a:lnTo>
                <a:lnTo>
                  <a:pt x="1253441" y="2208001"/>
                </a:lnTo>
                <a:lnTo>
                  <a:pt x="1204323" y="2189085"/>
                </a:lnTo>
                <a:lnTo>
                  <a:pt x="1156273" y="2168897"/>
                </a:lnTo>
                <a:lnTo>
                  <a:pt x="1109329" y="2147466"/>
                </a:lnTo>
                <a:lnTo>
                  <a:pt x="1063527" y="2124822"/>
                </a:lnTo>
                <a:lnTo>
                  <a:pt x="1018902" y="2100994"/>
                </a:lnTo>
                <a:lnTo>
                  <a:pt x="975491" y="2076014"/>
                </a:lnTo>
                <a:lnTo>
                  <a:pt x="933329" y="2049910"/>
                </a:lnTo>
                <a:lnTo>
                  <a:pt x="892454" y="2022712"/>
                </a:lnTo>
                <a:lnTo>
                  <a:pt x="852901" y="1994450"/>
                </a:lnTo>
                <a:lnTo>
                  <a:pt x="814707" y="1965154"/>
                </a:lnTo>
                <a:lnTo>
                  <a:pt x="777908" y="1934854"/>
                </a:lnTo>
                <a:lnTo>
                  <a:pt x="742539" y="1903580"/>
                </a:lnTo>
                <a:lnTo>
                  <a:pt x="708637" y="1871361"/>
                </a:lnTo>
                <a:lnTo>
                  <a:pt x="676238" y="1838226"/>
                </a:lnTo>
                <a:lnTo>
                  <a:pt x="645379" y="1804207"/>
                </a:lnTo>
                <a:lnTo>
                  <a:pt x="616095" y="1769333"/>
                </a:lnTo>
                <a:lnTo>
                  <a:pt x="588423" y="1733633"/>
                </a:lnTo>
                <a:lnTo>
                  <a:pt x="562399" y="1697138"/>
                </a:lnTo>
                <a:lnTo>
                  <a:pt x="538059" y="1659877"/>
                </a:lnTo>
                <a:lnTo>
                  <a:pt x="515439" y="1621880"/>
                </a:lnTo>
                <a:lnTo>
                  <a:pt x="494576" y="1583176"/>
                </a:lnTo>
                <a:lnTo>
                  <a:pt x="475505" y="1543797"/>
                </a:lnTo>
                <a:lnTo>
                  <a:pt x="458262" y="1503770"/>
                </a:lnTo>
                <a:lnTo>
                  <a:pt x="442885" y="1463127"/>
                </a:lnTo>
                <a:lnTo>
                  <a:pt x="429409" y="1421897"/>
                </a:lnTo>
                <a:lnTo>
                  <a:pt x="417870" y="1380110"/>
                </a:lnTo>
                <a:lnTo>
                  <a:pt x="408304" y="1337796"/>
                </a:lnTo>
                <a:lnTo>
                  <a:pt x="0" y="1103354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554464" y="3814470"/>
            <a:ext cx="3820160" cy="347402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1270"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look at </a:t>
            </a:r>
            <a:r>
              <a:rPr sz="2800" spc="10" dirty="0">
                <a:solidFill>
                  <a:srgbClr val="5F5F5F"/>
                </a:solidFill>
                <a:latin typeface="Comic Sans MS"/>
                <a:cs typeface="Comic Sans MS"/>
              </a:rPr>
              <a:t>how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governments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around  the world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are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taking  the first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steps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in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adopting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distributed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ledger technology</a:t>
            </a:r>
            <a:r>
              <a:rPr sz="2800" spc="-22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with  various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Blockchain 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initiatives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0032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3581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Georgia – Blockchain Land</a:t>
            </a:r>
            <a:r>
              <a:rPr sz="5600" spc="1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Registry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5" y="1683968"/>
            <a:ext cx="16212818" cy="638123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38938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government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Georgia 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using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register land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titles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validate property-related  government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transactions.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40259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custom-designed blockchain system has been integrated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digital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records system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National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Agency of Public </a:t>
            </a:r>
            <a:r>
              <a:rPr sz="2800" dirty="0">
                <a:solidFill>
                  <a:srgbClr val="5F5F5F"/>
                </a:solidFill>
                <a:cs typeface="Calibri"/>
              </a:rPr>
              <a:t>Registry (NAPR),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anchored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Bitcoin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through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digital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timestamping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service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16510" indent="-572770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digital timestamping service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allows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government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verify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sign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document containing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 citizen’s  essential information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proof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ownership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property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system 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boost </a:t>
            </a:r>
            <a:r>
              <a:rPr sz="2800" dirty="0">
                <a:solidFill>
                  <a:srgbClr val="5F5F5F"/>
                </a:solidFill>
                <a:cs typeface="Calibri"/>
              </a:rPr>
              <a:t>land title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transparency, reduce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prevalence of fraud, and bring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significant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 and  cost savings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registration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process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8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5072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Estonia –Identity </a:t>
            </a:r>
            <a:r>
              <a:rPr sz="5600" spc="-20" dirty="0">
                <a:solidFill>
                  <a:srgbClr val="095A82"/>
                </a:solidFill>
              </a:rPr>
              <a:t>Management, </a:t>
            </a:r>
            <a:r>
              <a:rPr sz="5600" spc="-10" dirty="0">
                <a:solidFill>
                  <a:srgbClr val="095A82"/>
                </a:solidFill>
              </a:rPr>
              <a:t>E-voting,</a:t>
            </a:r>
            <a:r>
              <a:rPr sz="5600" spc="28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(E.H.R.)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942034" y="1683968"/>
            <a:ext cx="16083280" cy="59708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Estonia citizens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e-residents are issued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cryptographically secure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digital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ID card powered by blockchain  infrastructure on the backend,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allowing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access to </a:t>
            </a:r>
            <a:r>
              <a:rPr sz="2800" dirty="0">
                <a:solidFill>
                  <a:srgbClr val="5F5F5F"/>
                </a:solidFill>
                <a:cs typeface="Calibri"/>
              </a:rPr>
              <a:t>various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public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services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76910" indent="-651510">
              <a:buClr>
                <a:srgbClr val="095A82"/>
              </a:buClr>
              <a:buFont typeface="Wingdings"/>
              <a:buChar char=""/>
              <a:tabLst>
                <a:tab pos="676910" algn="l"/>
                <a:tab pos="67818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platform, citizens 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verify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integrity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records held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them </a:t>
            </a:r>
            <a:r>
              <a:rPr sz="2800" dirty="0">
                <a:solidFill>
                  <a:srgbClr val="5F5F5F"/>
                </a:solidFill>
                <a:cs typeface="Calibri"/>
              </a:rPr>
              <a:t>in</a:t>
            </a:r>
            <a:r>
              <a:rPr sz="2800" spc="2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government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databases and control </a:t>
            </a:r>
            <a:r>
              <a:rPr sz="2800" dirty="0">
                <a:solidFill>
                  <a:srgbClr val="5F5F5F"/>
                </a:solidFill>
                <a:cs typeface="Calibri"/>
              </a:rPr>
              <a:t>who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has access to</a:t>
            </a:r>
            <a:r>
              <a:rPr sz="28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them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2413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Nasdaq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successfully completed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 trial in Estonia that 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enable company shareholders to use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 </a:t>
            </a:r>
            <a:r>
              <a:rPr sz="2800" dirty="0">
                <a:solidFill>
                  <a:srgbClr val="5F5F5F"/>
                </a:solidFill>
                <a:cs typeface="Calibri"/>
              </a:rPr>
              <a:t>voting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system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Estonia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also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adopting blockchain technology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secure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country’s 1 million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health</a:t>
            </a:r>
            <a:r>
              <a:rPr sz="2800" spc="1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records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Every update and access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healthcare records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registered 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blockchain, preventing medical</a:t>
            </a:r>
            <a:r>
              <a:rPr sz="2800" spc="3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fraud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7027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Delaware, </a:t>
            </a:r>
            <a:r>
              <a:rPr sz="5600" spc="-10" dirty="0">
                <a:solidFill>
                  <a:srgbClr val="095A82"/>
                </a:solidFill>
              </a:rPr>
              <a:t>USA – Smart Contracts, </a:t>
            </a:r>
            <a:r>
              <a:rPr sz="5600" spc="-20" dirty="0">
                <a:solidFill>
                  <a:srgbClr val="095A82"/>
                </a:solidFill>
              </a:rPr>
              <a:t>Public</a:t>
            </a:r>
            <a:r>
              <a:rPr sz="5600" spc="38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Archives</a:t>
            </a:r>
            <a:endParaRPr sz="5600"/>
          </a:p>
        </p:txBody>
      </p:sp>
      <p:sp>
        <p:nvSpPr>
          <p:cNvPr id="20" name="object 3"/>
          <p:cNvSpPr txBox="1"/>
          <p:nvPr/>
        </p:nvSpPr>
        <p:spPr>
          <a:xfrm>
            <a:off x="942034" y="1683969"/>
            <a:ext cx="16117568" cy="363432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62484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Blockchain technology </a:t>
            </a:r>
            <a:r>
              <a:rPr sz="280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used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store contracts and other corporate data 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distributed ledger, 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allowing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companies and agencies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store their documents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more than one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location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</a:t>
            </a:r>
            <a:r>
              <a:rPr sz="280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keep them more secure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automated access by constituents, shareholders and</a:t>
            </a:r>
            <a:r>
              <a:rPr sz="2800" spc="5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employees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416558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use of blockchain means the documents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be replicated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multiple </a:t>
            </a:r>
            <a:r>
              <a:rPr sz="2800" dirty="0">
                <a:solidFill>
                  <a:srgbClr val="5F5F5F"/>
                </a:solidFill>
                <a:cs typeface="Calibri"/>
              </a:rPr>
              <a:t>locations,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providing better  disaster recovery and saving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cost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off-site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physical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storage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4"/>
          <p:cNvSpPr/>
          <p:nvPr/>
        </p:nvSpPr>
        <p:spPr>
          <a:xfrm>
            <a:off x="4562854" y="5580888"/>
            <a:ext cx="9162288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3693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Use Case: </a:t>
            </a:r>
            <a:r>
              <a:rPr sz="5600" spc="-20" dirty="0">
                <a:solidFill>
                  <a:srgbClr val="095A82"/>
                </a:solidFill>
              </a:rPr>
              <a:t>Proof </a:t>
            </a:r>
            <a:r>
              <a:rPr sz="5600" spc="-10" dirty="0">
                <a:solidFill>
                  <a:srgbClr val="095A82"/>
                </a:solidFill>
              </a:rPr>
              <a:t>of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Existence</a:t>
            </a:r>
            <a:endParaRPr sz="5600"/>
          </a:p>
        </p:txBody>
      </p:sp>
      <p:sp>
        <p:nvSpPr>
          <p:cNvPr id="12" name="object 3"/>
          <p:cNvSpPr/>
          <p:nvPr/>
        </p:nvSpPr>
        <p:spPr>
          <a:xfrm>
            <a:off x="7172706" y="4664261"/>
            <a:ext cx="3545840" cy="1388110"/>
          </a:xfrm>
          <a:custGeom>
            <a:avLst/>
            <a:gdLst/>
            <a:ahLst/>
            <a:cxnLst/>
            <a:rect l="l" t="t" r="r" b="b"/>
            <a:pathLst>
              <a:path w="1772920" h="694055">
                <a:moveTo>
                  <a:pt x="935768" y="0"/>
                </a:moveTo>
                <a:lnTo>
                  <a:pt x="890984" y="827"/>
                </a:lnTo>
                <a:lnTo>
                  <a:pt x="846267" y="3448"/>
                </a:lnTo>
                <a:lnTo>
                  <a:pt x="801674" y="7859"/>
                </a:lnTo>
                <a:lnTo>
                  <a:pt x="757264" y="14058"/>
                </a:lnTo>
                <a:lnTo>
                  <a:pt x="713094" y="22044"/>
                </a:lnTo>
                <a:lnTo>
                  <a:pt x="669222" y="31815"/>
                </a:lnTo>
                <a:lnTo>
                  <a:pt x="625705" y="43367"/>
                </a:lnTo>
                <a:lnTo>
                  <a:pt x="582601" y="56700"/>
                </a:lnTo>
                <a:lnTo>
                  <a:pt x="539969" y="71811"/>
                </a:lnTo>
                <a:lnTo>
                  <a:pt x="497865" y="88699"/>
                </a:lnTo>
                <a:lnTo>
                  <a:pt x="456348" y="107360"/>
                </a:lnTo>
                <a:lnTo>
                  <a:pt x="415475" y="127794"/>
                </a:lnTo>
                <a:lnTo>
                  <a:pt x="375304" y="149997"/>
                </a:lnTo>
                <a:lnTo>
                  <a:pt x="335893" y="173968"/>
                </a:lnTo>
                <a:lnTo>
                  <a:pt x="297300" y="199706"/>
                </a:lnTo>
                <a:lnTo>
                  <a:pt x="259581" y="227207"/>
                </a:lnTo>
                <a:lnTo>
                  <a:pt x="222796" y="256470"/>
                </a:lnTo>
                <a:lnTo>
                  <a:pt x="187002" y="287492"/>
                </a:lnTo>
                <a:lnTo>
                  <a:pt x="152257" y="320272"/>
                </a:lnTo>
                <a:lnTo>
                  <a:pt x="118618" y="354808"/>
                </a:lnTo>
                <a:lnTo>
                  <a:pt x="86725" y="389995"/>
                </a:lnTo>
                <a:lnTo>
                  <a:pt x="56642" y="427611"/>
                </a:lnTo>
                <a:lnTo>
                  <a:pt x="27892" y="466322"/>
                </a:lnTo>
                <a:lnTo>
                  <a:pt x="0" y="504795"/>
                </a:lnTo>
                <a:lnTo>
                  <a:pt x="295148" y="694025"/>
                </a:lnTo>
                <a:lnTo>
                  <a:pt x="312342" y="666411"/>
                </a:lnTo>
                <a:lnTo>
                  <a:pt x="331739" y="639701"/>
                </a:lnTo>
                <a:lnTo>
                  <a:pt x="373761" y="589758"/>
                </a:lnTo>
                <a:lnTo>
                  <a:pt x="407593" y="555274"/>
                </a:lnTo>
                <a:lnTo>
                  <a:pt x="443037" y="523394"/>
                </a:lnTo>
                <a:lnTo>
                  <a:pt x="479967" y="494121"/>
                </a:lnTo>
                <a:lnTo>
                  <a:pt x="518259" y="467459"/>
                </a:lnTo>
                <a:lnTo>
                  <a:pt x="557786" y="443410"/>
                </a:lnTo>
                <a:lnTo>
                  <a:pt x="598425" y="421979"/>
                </a:lnTo>
                <a:lnTo>
                  <a:pt x="640051" y="403168"/>
                </a:lnTo>
                <a:lnTo>
                  <a:pt x="682538" y="386981"/>
                </a:lnTo>
                <a:lnTo>
                  <a:pt x="725762" y="373422"/>
                </a:lnTo>
                <a:lnTo>
                  <a:pt x="769597" y="362492"/>
                </a:lnTo>
                <a:lnTo>
                  <a:pt x="813919" y="354197"/>
                </a:lnTo>
                <a:lnTo>
                  <a:pt x="858604" y="348539"/>
                </a:lnTo>
                <a:lnTo>
                  <a:pt x="903525" y="345521"/>
                </a:lnTo>
                <a:lnTo>
                  <a:pt x="1747140" y="345148"/>
                </a:lnTo>
                <a:lnTo>
                  <a:pt x="1742223" y="293975"/>
                </a:lnTo>
                <a:lnTo>
                  <a:pt x="1687449" y="293975"/>
                </a:lnTo>
                <a:lnTo>
                  <a:pt x="1651339" y="262185"/>
                </a:lnTo>
                <a:lnTo>
                  <a:pt x="1614257" y="232224"/>
                </a:lnTo>
                <a:lnTo>
                  <a:pt x="1576260" y="204091"/>
                </a:lnTo>
                <a:lnTo>
                  <a:pt x="1537406" y="177783"/>
                </a:lnTo>
                <a:lnTo>
                  <a:pt x="1497752" y="153299"/>
                </a:lnTo>
                <a:lnTo>
                  <a:pt x="1457356" y="130636"/>
                </a:lnTo>
                <a:lnTo>
                  <a:pt x="1416276" y="109792"/>
                </a:lnTo>
                <a:lnTo>
                  <a:pt x="1374570" y="90766"/>
                </a:lnTo>
                <a:lnTo>
                  <a:pt x="1332295" y="73555"/>
                </a:lnTo>
                <a:lnTo>
                  <a:pt x="1289510" y="58157"/>
                </a:lnTo>
                <a:lnTo>
                  <a:pt x="1246271" y="44570"/>
                </a:lnTo>
                <a:lnTo>
                  <a:pt x="1202638" y="32792"/>
                </a:lnTo>
                <a:lnTo>
                  <a:pt x="1158666" y="22821"/>
                </a:lnTo>
                <a:lnTo>
                  <a:pt x="1114415" y="14655"/>
                </a:lnTo>
                <a:lnTo>
                  <a:pt x="1069942" y="8292"/>
                </a:lnTo>
                <a:lnTo>
                  <a:pt x="1025304" y="3730"/>
                </a:lnTo>
                <a:lnTo>
                  <a:pt x="980560" y="966"/>
                </a:lnTo>
                <a:lnTo>
                  <a:pt x="935768" y="0"/>
                </a:lnTo>
                <a:close/>
              </a:path>
              <a:path w="1772920" h="694055">
                <a:moveTo>
                  <a:pt x="1747140" y="345148"/>
                </a:moveTo>
                <a:lnTo>
                  <a:pt x="948559" y="345148"/>
                </a:lnTo>
                <a:lnTo>
                  <a:pt x="993579" y="347421"/>
                </a:lnTo>
                <a:lnTo>
                  <a:pt x="1038463" y="352345"/>
                </a:lnTo>
                <a:lnTo>
                  <a:pt x="1083083" y="359923"/>
                </a:lnTo>
                <a:lnTo>
                  <a:pt x="1127316" y="370159"/>
                </a:lnTo>
                <a:lnTo>
                  <a:pt x="1171037" y="383054"/>
                </a:lnTo>
                <a:lnTo>
                  <a:pt x="1214121" y="398614"/>
                </a:lnTo>
                <a:lnTo>
                  <a:pt x="1256442" y="416841"/>
                </a:lnTo>
                <a:lnTo>
                  <a:pt x="1297876" y="437739"/>
                </a:lnTo>
                <a:lnTo>
                  <a:pt x="1338299" y="461310"/>
                </a:lnTo>
                <a:lnTo>
                  <a:pt x="1377584" y="487559"/>
                </a:lnTo>
                <a:lnTo>
                  <a:pt x="1415608" y="516489"/>
                </a:lnTo>
                <a:lnTo>
                  <a:pt x="1452245" y="548102"/>
                </a:lnTo>
                <a:lnTo>
                  <a:pt x="1406398" y="600934"/>
                </a:lnTo>
                <a:lnTo>
                  <a:pt x="1772412" y="608173"/>
                </a:lnTo>
                <a:lnTo>
                  <a:pt x="1747140" y="345148"/>
                </a:lnTo>
                <a:close/>
              </a:path>
              <a:path w="1772920" h="694055">
                <a:moveTo>
                  <a:pt x="1737233" y="242032"/>
                </a:moveTo>
                <a:lnTo>
                  <a:pt x="1687449" y="293975"/>
                </a:lnTo>
                <a:lnTo>
                  <a:pt x="1742223" y="293975"/>
                </a:lnTo>
                <a:lnTo>
                  <a:pt x="1737233" y="242032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9069322" y="5864096"/>
            <a:ext cx="2199640" cy="3274060"/>
          </a:xfrm>
          <a:custGeom>
            <a:avLst/>
            <a:gdLst/>
            <a:ahLst/>
            <a:cxnLst/>
            <a:rect l="l" t="t" r="r" b="b"/>
            <a:pathLst>
              <a:path w="1099820" h="1637029">
                <a:moveTo>
                  <a:pt x="194310" y="1172273"/>
                </a:moveTo>
                <a:lnTo>
                  <a:pt x="0" y="1487830"/>
                </a:lnTo>
                <a:lnTo>
                  <a:pt x="338454" y="1636661"/>
                </a:lnTo>
                <a:lnTo>
                  <a:pt x="315975" y="1568069"/>
                </a:lnTo>
                <a:lnTo>
                  <a:pt x="361745" y="1552952"/>
                </a:lnTo>
                <a:lnTo>
                  <a:pt x="406412" y="1536044"/>
                </a:lnTo>
                <a:lnTo>
                  <a:pt x="449950" y="1517398"/>
                </a:lnTo>
                <a:lnTo>
                  <a:pt x="492331" y="1497067"/>
                </a:lnTo>
                <a:lnTo>
                  <a:pt x="533527" y="1475104"/>
                </a:lnTo>
                <a:lnTo>
                  <a:pt x="573512" y="1451561"/>
                </a:lnTo>
                <a:lnTo>
                  <a:pt x="612258" y="1426493"/>
                </a:lnTo>
                <a:lnTo>
                  <a:pt x="649738" y="1399951"/>
                </a:lnTo>
                <a:lnTo>
                  <a:pt x="685924" y="1371989"/>
                </a:lnTo>
                <a:lnTo>
                  <a:pt x="720790" y="1342660"/>
                </a:lnTo>
                <a:lnTo>
                  <a:pt x="754307" y="1312017"/>
                </a:lnTo>
                <a:lnTo>
                  <a:pt x="786449" y="1280113"/>
                </a:lnTo>
                <a:lnTo>
                  <a:pt x="817187" y="1247000"/>
                </a:lnTo>
                <a:lnTo>
                  <a:pt x="823227" y="1239939"/>
                </a:lnTo>
                <a:lnTo>
                  <a:pt x="212851" y="1239939"/>
                </a:lnTo>
                <a:lnTo>
                  <a:pt x="194310" y="1172273"/>
                </a:lnTo>
                <a:close/>
              </a:path>
              <a:path w="1099820" h="1637029">
                <a:moveTo>
                  <a:pt x="976757" y="0"/>
                </a:moveTo>
                <a:lnTo>
                  <a:pt x="665861" y="157861"/>
                </a:lnTo>
                <a:lnTo>
                  <a:pt x="680636" y="187424"/>
                </a:lnTo>
                <a:lnTo>
                  <a:pt x="693959" y="218249"/>
                </a:lnTo>
                <a:lnTo>
                  <a:pt x="717676" y="283971"/>
                </a:lnTo>
                <a:lnTo>
                  <a:pt x="730528" y="330304"/>
                </a:lnTo>
                <a:lnTo>
                  <a:pt x="740342" y="376762"/>
                </a:lnTo>
                <a:lnTo>
                  <a:pt x="747175" y="423234"/>
                </a:lnTo>
                <a:lnTo>
                  <a:pt x="751083" y="469609"/>
                </a:lnTo>
                <a:lnTo>
                  <a:pt x="752125" y="515776"/>
                </a:lnTo>
                <a:lnTo>
                  <a:pt x="750356" y="561622"/>
                </a:lnTo>
                <a:lnTo>
                  <a:pt x="745835" y="607037"/>
                </a:lnTo>
                <a:lnTo>
                  <a:pt x="738618" y="651910"/>
                </a:lnTo>
                <a:lnTo>
                  <a:pt x="728763" y="696129"/>
                </a:lnTo>
                <a:lnTo>
                  <a:pt x="716326" y="739583"/>
                </a:lnTo>
                <a:lnTo>
                  <a:pt x="701365" y="782160"/>
                </a:lnTo>
                <a:lnTo>
                  <a:pt x="683937" y="823749"/>
                </a:lnTo>
                <a:lnTo>
                  <a:pt x="664098" y="864239"/>
                </a:lnTo>
                <a:lnTo>
                  <a:pt x="641907" y="903519"/>
                </a:lnTo>
                <a:lnTo>
                  <a:pt x="617419" y="941477"/>
                </a:lnTo>
                <a:lnTo>
                  <a:pt x="590693" y="978002"/>
                </a:lnTo>
                <a:lnTo>
                  <a:pt x="561784" y="1012982"/>
                </a:lnTo>
                <a:lnTo>
                  <a:pt x="530752" y="1046307"/>
                </a:lnTo>
                <a:lnTo>
                  <a:pt x="497651" y="1077864"/>
                </a:lnTo>
                <a:lnTo>
                  <a:pt x="462540" y="1107544"/>
                </a:lnTo>
                <a:lnTo>
                  <a:pt x="425476" y="1135233"/>
                </a:lnTo>
                <a:lnTo>
                  <a:pt x="386515" y="1160822"/>
                </a:lnTo>
                <a:lnTo>
                  <a:pt x="345715" y="1184198"/>
                </a:lnTo>
                <a:lnTo>
                  <a:pt x="303133" y="1205250"/>
                </a:lnTo>
                <a:lnTo>
                  <a:pt x="258826" y="1223868"/>
                </a:lnTo>
                <a:lnTo>
                  <a:pt x="212851" y="1239939"/>
                </a:lnTo>
                <a:lnTo>
                  <a:pt x="823227" y="1239939"/>
                </a:lnTo>
                <a:lnTo>
                  <a:pt x="874347" y="1177363"/>
                </a:lnTo>
                <a:lnTo>
                  <a:pt x="900713" y="1140945"/>
                </a:lnTo>
                <a:lnTo>
                  <a:pt x="925567" y="1103530"/>
                </a:lnTo>
                <a:lnTo>
                  <a:pt x="948881" y="1065172"/>
                </a:lnTo>
                <a:lnTo>
                  <a:pt x="970629" y="1025925"/>
                </a:lnTo>
                <a:lnTo>
                  <a:pt x="990782" y="985840"/>
                </a:lnTo>
                <a:lnTo>
                  <a:pt x="1009314" y="944971"/>
                </a:lnTo>
                <a:lnTo>
                  <a:pt x="1026197" y="903371"/>
                </a:lnTo>
                <a:lnTo>
                  <a:pt x="1041404" y="861093"/>
                </a:lnTo>
                <a:lnTo>
                  <a:pt x="1054907" y="818190"/>
                </a:lnTo>
                <a:lnTo>
                  <a:pt x="1066680" y="774715"/>
                </a:lnTo>
                <a:lnTo>
                  <a:pt x="1076694" y="730721"/>
                </a:lnTo>
                <a:lnTo>
                  <a:pt x="1084923" y="686262"/>
                </a:lnTo>
                <a:lnTo>
                  <a:pt x="1091339" y="641389"/>
                </a:lnTo>
                <a:lnTo>
                  <a:pt x="1095915" y="596156"/>
                </a:lnTo>
                <a:lnTo>
                  <a:pt x="1098623" y="550616"/>
                </a:lnTo>
                <a:lnTo>
                  <a:pt x="1099437" y="504823"/>
                </a:lnTo>
                <a:lnTo>
                  <a:pt x="1098328" y="458828"/>
                </a:lnTo>
                <a:lnTo>
                  <a:pt x="1095270" y="412686"/>
                </a:lnTo>
                <a:lnTo>
                  <a:pt x="1090235" y="366448"/>
                </a:lnTo>
                <a:lnTo>
                  <a:pt x="1083196" y="320169"/>
                </a:lnTo>
                <a:lnTo>
                  <a:pt x="1074126" y="273901"/>
                </a:lnTo>
                <a:lnTo>
                  <a:pt x="1062997" y="227696"/>
                </a:lnTo>
                <a:lnTo>
                  <a:pt x="1049782" y="181609"/>
                </a:lnTo>
                <a:lnTo>
                  <a:pt x="1034282" y="134463"/>
                </a:lnTo>
                <a:lnTo>
                  <a:pt x="1016936" y="88471"/>
                </a:lnTo>
                <a:lnTo>
                  <a:pt x="997757" y="43646"/>
                </a:lnTo>
                <a:lnTo>
                  <a:pt x="97675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6742176" y="5927597"/>
            <a:ext cx="2230120" cy="3173730"/>
          </a:xfrm>
          <a:custGeom>
            <a:avLst/>
            <a:gdLst/>
            <a:ahLst/>
            <a:cxnLst/>
            <a:rect l="l" t="t" r="r" b="b"/>
            <a:pathLst>
              <a:path w="1115060" h="1586864">
                <a:moveTo>
                  <a:pt x="298450" y="0"/>
                </a:moveTo>
                <a:lnTo>
                  <a:pt x="0" y="215773"/>
                </a:lnTo>
                <a:lnTo>
                  <a:pt x="68325" y="231394"/>
                </a:lnTo>
                <a:lnTo>
                  <a:pt x="58635" y="278715"/>
                </a:lnTo>
                <a:lnTo>
                  <a:pt x="51040" y="325977"/>
                </a:lnTo>
                <a:lnTo>
                  <a:pt x="45507" y="373131"/>
                </a:lnTo>
                <a:lnTo>
                  <a:pt x="42004" y="420124"/>
                </a:lnTo>
                <a:lnTo>
                  <a:pt x="40501" y="466907"/>
                </a:lnTo>
                <a:lnTo>
                  <a:pt x="40963" y="513430"/>
                </a:lnTo>
                <a:lnTo>
                  <a:pt x="43361" y="559643"/>
                </a:lnTo>
                <a:lnTo>
                  <a:pt x="47661" y="605494"/>
                </a:lnTo>
                <a:lnTo>
                  <a:pt x="53831" y="650934"/>
                </a:lnTo>
                <a:lnTo>
                  <a:pt x="61840" y="695912"/>
                </a:lnTo>
                <a:lnTo>
                  <a:pt x="71656" y="740378"/>
                </a:lnTo>
                <a:lnTo>
                  <a:pt x="83246" y="784282"/>
                </a:lnTo>
                <a:lnTo>
                  <a:pt x="96579" y="827574"/>
                </a:lnTo>
                <a:lnTo>
                  <a:pt x="111622" y="870202"/>
                </a:lnTo>
                <a:lnTo>
                  <a:pt x="128344" y="912117"/>
                </a:lnTo>
                <a:lnTo>
                  <a:pt x="146712" y="953268"/>
                </a:lnTo>
                <a:lnTo>
                  <a:pt x="166694" y="993605"/>
                </a:lnTo>
                <a:lnTo>
                  <a:pt x="188260" y="1033078"/>
                </a:lnTo>
                <a:lnTo>
                  <a:pt x="211375" y="1071637"/>
                </a:lnTo>
                <a:lnTo>
                  <a:pt x="236009" y="1109230"/>
                </a:lnTo>
                <a:lnTo>
                  <a:pt x="262130" y="1145808"/>
                </a:lnTo>
                <a:lnTo>
                  <a:pt x="289705" y="1181320"/>
                </a:lnTo>
                <a:lnTo>
                  <a:pt x="318702" y="1215717"/>
                </a:lnTo>
                <a:lnTo>
                  <a:pt x="349090" y="1248947"/>
                </a:lnTo>
                <a:lnTo>
                  <a:pt x="380836" y="1280960"/>
                </a:lnTo>
                <a:lnTo>
                  <a:pt x="413909" y="1311707"/>
                </a:lnTo>
                <a:lnTo>
                  <a:pt x="448276" y="1341136"/>
                </a:lnTo>
                <a:lnTo>
                  <a:pt x="483905" y="1369198"/>
                </a:lnTo>
                <a:lnTo>
                  <a:pt x="520765" y="1395841"/>
                </a:lnTo>
                <a:lnTo>
                  <a:pt x="558823" y="1421017"/>
                </a:lnTo>
                <a:lnTo>
                  <a:pt x="598048" y="1444673"/>
                </a:lnTo>
                <a:lnTo>
                  <a:pt x="638407" y="1466761"/>
                </a:lnTo>
                <a:lnTo>
                  <a:pt x="679868" y="1487230"/>
                </a:lnTo>
                <a:lnTo>
                  <a:pt x="722399" y="1506029"/>
                </a:lnTo>
                <a:lnTo>
                  <a:pt x="765969" y="1523108"/>
                </a:lnTo>
                <a:lnTo>
                  <a:pt x="810545" y="1538417"/>
                </a:lnTo>
                <a:lnTo>
                  <a:pt x="856096" y="1551905"/>
                </a:lnTo>
                <a:lnTo>
                  <a:pt x="902588" y="1563522"/>
                </a:lnTo>
                <a:lnTo>
                  <a:pt x="951116" y="1573015"/>
                </a:lnTo>
                <a:lnTo>
                  <a:pt x="999823" y="1579781"/>
                </a:lnTo>
                <a:lnTo>
                  <a:pt x="1048267" y="1584114"/>
                </a:lnTo>
                <a:lnTo>
                  <a:pt x="1096010" y="1586306"/>
                </a:lnTo>
                <a:lnTo>
                  <a:pt x="1114806" y="1243507"/>
                </a:lnTo>
                <a:lnTo>
                  <a:pt x="1080932" y="1238932"/>
                </a:lnTo>
                <a:lnTo>
                  <a:pt x="1047178" y="1233981"/>
                </a:lnTo>
                <a:lnTo>
                  <a:pt x="980313" y="1221435"/>
                </a:lnTo>
                <a:lnTo>
                  <a:pt x="933693" y="1209321"/>
                </a:lnTo>
                <a:lnTo>
                  <a:pt x="888486" y="1194536"/>
                </a:lnTo>
                <a:lnTo>
                  <a:pt x="844760" y="1177183"/>
                </a:lnTo>
                <a:lnTo>
                  <a:pt x="802584" y="1157366"/>
                </a:lnTo>
                <a:lnTo>
                  <a:pt x="762027" y="1135187"/>
                </a:lnTo>
                <a:lnTo>
                  <a:pt x="723156" y="1110753"/>
                </a:lnTo>
                <a:lnTo>
                  <a:pt x="686042" y="1084165"/>
                </a:lnTo>
                <a:lnTo>
                  <a:pt x="650752" y="1055528"/>
                </a:lnTo>
                <a:lnTo>
                  <a:pt x="617356" y="1024946"/>
                </a:lnTo>
                <a:lnTo>
                  <a:pt x="585921" y="992522"/>
                </a:lnTo>
                <a:lnTo>
                  <a:pt x="556518" y="958360"/>
                </a:lnTo>
                <a:lnTo>
                  <a:pt x="529214" y="922565"/>
                </a:lnTo>
                <a:lnTo>
                  <a:pt x="504078" y="885239"/>
                </a:lnTo>
                <a:lnTo>
                  <a:pt x="481180" y="846486"/>
                </a:lnTo>
                <a:lnTo>
                  <a:pt x="460587" y="806411"/>
                </a:lnTo>
                <a:lnTo>
                  <a:pt x="442368" y="765118"/>
                </a:lnTo>
                <a:lnTo>
                  <a:pt x="426593" y="722709"/>
                </a:lnTo>
                <a:lnTo>
                  <a:pt x="413329" y="679288"/>
                </a:lnTo>
                <a:lnTo>
                  <a:pt x="402646" y="634961"/>
                </a:lnTo>
                <a:lnTo>
                  <a:pt x="394612" y="589829"/>
                </a:lnTo>
                <a:lnTo>
                  <a:pt x="389296" y="543998"/>
                </a:lnTo>
                <a:lnTo>
                  <a:pt x="386767" y="497570"/>
                </a:lnTo>
                <a:lnTo>
                  <a:pt x="387093" y="450650"/>
                </a:lnTo>
                <a:lnTo>
                  <a:pt x="390343" y="403342"/>
                </a:lnTo>
                <a:lnTo>
                  <a:pt x="396587" y="355749"/>
                </a:lnTo>
                <a:lnTo>
                  <a:pt x="405891" y="307975"/>
                </a:lnTo>
                <a:lnTo>
                  <a:pt x="465798" y="307975"/>
                </a:lnTo>
                <a:lnTo>
                  <a:pt x="298450" y="0"/>
                </a:lnTo>
                <a:close/>
              </a:path>
              <a:path w="1115060" h="1586864">
                <a:moveTo>
                  <a:pt x="465798" y="307975"/>
                </a:moveTo>
                <a:lnTo>
                  <a:pt x="405891" y="307975"/>
                </a:lnTo>
                <a:lnTo>
                  <a:pt x="474217" y="323469"/>
                </a:lnTo>
                <a:lnTo>
                  <a:pt x="465798" y="307975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6"/>
          <p:cNvSpPr/>
          <p:nvPr/>
        </p:nvSpPr>
        <p:spPr>
          <a:xfrm>
            <a:off x="13316712" y="5614390"/>
            <a:ext cx="1176552" cy="117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3485876" y="5783578"/>
            <a:ext cx="848360" cy="848360"/>
          </a:xfrm>
          <a:custGeom>
            <a:avLst/>
            <a:gdLst/>
            <a:ahLst/>
            <a:cxnLst/>
            <a:rect l="l" t="t" r="r" b="b"/>
            <a:pathLst>
              <a:path w="424179" h="424179">
                <a:moveTo>
                  <a:pt x="211835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5" y="423672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1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3485876" y="5783578"/>
            <a:ext cx="848360" cy="848360"/>
          </a:xfrm>
          <a:custGeom>
            <a:avLst/>
            <a:gdLst/>
            <a:ahLst/>
            <a:cxnLst/>
            <a:rect l="l" t="t" r="r" b="b"/>
            <a:pathLst>
              <a:path w="424179" h="424179">
                <a:moveTo>
                  <a:pt x="0" y="211836"/>
                </a:moveTo>
                <a:lnTo>
                  <a:pt x="5596" y="163272"/>
                </a:lnTo>
                <a:lnTo>
                  <a:pt x="21535" y="118687"/>
                </a:lnTo>
                <a:lnTo>
                  <a:pt x="46546" y="79354"/>
                </a:lnTo>
                <a:lnTo>
                  <a:pt x="79354" y="46546"/>
                </a:lnTo>
                <a:lnTo>
                  <a:pt x="118687" y="21535"/>
                </a:lnTo>
                <a:lnTo>
                  <a:pt x="163272" y="5596"/>
                </a:lnTo>
                <a:lnTo>
                  <a:pt x="211835" y="0"/>
                </a:lnTo>
                <a:lnTo>
                  <a:pt x="260399" y="5596"/>
                </a:lnTo>
                <a:lnTo>
                  <a:pt x="304984" y="21535"/>
                </a:lnTo>
                <a:lnTo>
                  <a:pt x="344317" y="46546"/>
                </a:lnTo>
                <a:lnTo>
                  <a:pt x="377125" y="79354"/>
                </a:lnTo>
                <a:lnTo>
                  <a:pt x="402136" y="118687"/>
                </a:lnTo>
                <a:lnTo>
                  <a:pt x="418075" y="163272"/>
                </a:lnTo>
                <a:lnTo>
                  <a:pt x="423671" y="211836"/>
                </a:lnTo>
                <a:lnTo>
                  <a:pt x="418075" y="260399"/>
                </a:lnTo>
                <a:lnTo>
                  <a:pt x="402136" y="304984"/>
                </a:lnTo>
                <a:lnTo>
                  <a:pt x="377125" y="344317"/>
                </a:lnTo>
                <a:lnTo>
                  <a:pt x="344317" y="377125"/>
                </a:lnTo>
                <a:lnTo>
                  <a:pt x="304984" y="402136"/>
                </a:lnTo>
                <a:lnTo>
                  <a:pt x="260399" y="418075"/>
                </a:lnTo>
                <a:lnTo>
                  <a:pt x="211835" y="423672"/>
                </a:lnTo>
                <a:lnTo>
                  <a:pt x="163272" y="418075"/>
                </a:lnTo>
                <a:lnTo>
                  <a:pt x="118687" y="402136"/>
                </a:lnTo>
                <a:lnTo>
                  <a:pt x="79354" y="377125"/>
                </a:lnTo>
                <a:lnTo>
                  <a:pt x="46546" y="344317"/>
                </a:lnTo>
                <a:lnTo>
                  <a:pt x="21535" y="304984"/>
                </a:lnTo>
                <a:lnTo>
                  <a:pt x="5596" y="260399"/>
                </a:lnTo>
                <a:lnTo>
                  <a:pt x="0" y="211836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9"/>
          <p:cNvSpPr/>
          <p:nvPr/>
        </p:nvSpPr>
        <p:spPr>
          <a:xfrm>
            <a:off x="3352800" y="5614390"/>
            <a:ext cx="1176552" cy="117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0"/>
          <p:cNvSpPr/>
          <p:nvPr/>
        </p:nvSpPr>
        <p:spPr>
          <a:xfrm>
            <a:off x="3521964" y="5783578"/>
            <a:ext cx="848360" cy="848360"/>
          </a:xfrm>
          <a:custGeom>
            <a:avLst/>
            <a:gdLst/>
            <a:ahLst/>
            <a:cxnLst/>
            <a:rect l="l" t="t" r="r" b="b"/>
            <a:pathLst>
              <a:path w="424180" h="424179">
                <a:moveTo>
                  <a:pt x="211836" y="0"/>
                </a:moveTo>
                <a:lnTo>
                  <a:pt x="163272" y="5596"/>
                </a:lnTo>
                <a:lnTo>
                  <a:pt x="118687" y="21535"/>
                </a:lnTo>
                <a:lnTo>
                  <a:pt x="79354" y="46546"/>
                </a:lnTo>
                <a:lnTo>
                  <a:pt x="46546" y="79354"/>
                </a:lnTo>
                <a:lnTo>
                  <a:pt x="21535" y="118687"/>
                </a:lnTo>
                <a:lnTo>
                  <a:pt x="5596" y="163272"/>
                </a:lnTo>
                <a:lnTo>
                  <a:pt x="0" y="211836"/>
                </a:lnTo>
                <a:lnTo>
                  <a:pt x="5596" y="260399"/>
                </a:lnTo>
                <a:lnTo>
                  <a:pt x="21535" y="304984"/>
                </a:lnTo>
                <a:lnTo>
                  <a:pt x="46546" y="344317"/>
                </a:lnTo>
                <a:lnTo>
                  <a:pt x="79354" y="377125"/>
                </a:lnTo>
                <a:lnTo>
                  <a:pt x="118687" y="402136"/>
                </a:lnTo>
                <a:lnTo>
                  <a:pt x="163272" y="418075"/>
                </a:lnTo>
                <a:lnTo>
                  <a:pt x="211836" y="423672"/>
                </a:lnTo>
                <a:lnTo>
                  <a:pt x="260399" y="418075"/>
                </a:lnTo>
                <a:lnTo>
                  <a:pt x="304984" y="402136"/>
                </a:lnTo>
                <a:lnTo>
                  <a:pt x="344317" y="377125"/>
                </a:lnTo>
                <a:lnTo>
                  <a:pt x="377125" y="344317"/>
                </a:lnTo>
                <a:lnTo>
                  <a:pt x="402136" y="304984"/>
                </a:lnTo>
                <a:lnTo>
                  <a:pt x="418075" y="260399"/>
                </a:lnTo>
                <a:lnTo>
                  <a:pt x="423672" y="211836"/>
                </a:lnTo>
                <a:lnTo>
                  <a:pt x="418075" y="163272"/>
                </a:lnTo>
                <a:lnTo>
                  <a:pt x="402136" y="118687"/>
                </a:lnTo>
                <a:lnTo>
                  <a:pt x="377125" y="79354"/>
                </a:lnTo>
                <a:lnTo>
                  <a:pt x="344317" y="46546"/>
                </a:lnTo>
                <a:lnTo>
                  <a:pt x="304984" y="21535"/>
                </a:lnTo>
                <a:lnTo>
                  <a:pt x="260399" y="5596"/>
                </a:lnTo>
                <a:lnTo>
                  <a:pt x="21183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3521964" y="5783578"/>
            <a:ext cx="848360" cy="848360"/>
          </a:xfrm>
          <a:custGeom>
            <a:avLst/>
            <a:gdLst/>
            <a:ahLst/>
            <a:cxnLst/>
            <a:rect l="l" t="t" r="r" b="b"/>
            <a:pathLst>
              <a:path w="424180" h="424179">
                <a:moveTo>
                  <a:pt x="0" y="211836"/>
                </a:moveTo>
                <a:lnTo>
                  <a:pt x="5596" y="163272"/>
                </a:lnTo>
                <a:lnTo>
                  <a:pt x="21535" y="118687"/>
                </a:lnTo>
                <a:lnTo>
                  <a:pt x="46546" y="79354"/>
                </a:lnTo>
                <a:lnTo>
                  <a:pt x="79354" y="46546"/>
                </a:lnTo>
                <a:lnTo>
                  <a:pt x="118687" y="21535"/>
                </a:lnTo>
                <a:lnTo>
                  <a:pt x="163272" y="5596"/>
                </a:lnTo>
                <a:lnTo>
                  <a:pt x="211836" y="0"/>
                </a:lnTo>
                <a:lnTo>
                  <a:pt x="260399" y="5596"/>
                </a:lnTo>
                <a:lnTo>
                  <a:pt x="304984" y="21535"/>
                </a:lnTo>
                <a:lnTo>
                  <a:pt x="344317" y="46546"/>
                </a:lnTo>
                <a:lnTo>
                  <a:pt x="377125" y="79354"/>
                </a:lnTo>
                <a:lnTo>
                  <a:pt x="402136" y="118687"/>
                </a:lnTo>
                <a:lnTo>
                  <a:pt x="418075" y="163272"/>
                </a:lnTo>
                <a:lnTo>
                  <a:pt x="423672" y="211836"/>
                </a:lnTo>
                <a:lnTo>
                  <a:pt x="418075" y="260399"/>
                </a:lnTo>
                <a:lnTo>
                  <a:pt x="402136" y="304984"/>
                </a:lnTo>
                <a:lnTo>
                  <a:pt x="377125" y="344317"/>
                </a:lnTo>
                <a:lnTo>
                  <a:pt x="344317" y="377125"/>
                </a:lnTo>
                <a:lnTo>
                  <a:pt x="304984" y="402136"/>
                </a:lnTo>
                <a:lnTo>
                  <a:pt x="260399" y="418075"/>
                </a:lnTo>
                <a:lnTo>
                  <a:pt x="211836" y="423672"/>
                </a:lnTo>
                <a:lnTo>
                  <a:pt x="163272" y="418075"/>
                </a:lnTo>
                <a:lnTo>
                  <a:pt x="118687" y="402136"/>
                </a:lnTo>
                <a:lnTo>
                  <a:pt x="79354" y="377125"/>
                </a:lnTo>
                <a:lnTo>
                  <a:pt x="46546" y="344317"/>
                </a:lnTo>
                <a:lnTo>
                  <a:pt x="21535" y="304984"/>
                </a:lnTo>
                <a:lnTo>
                  <a:pt x="5596" y="260399"/>
                </a:lnTo>
                <a:lnTo>
                  <a:pt x="0" y="211836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12"/>
          <p:cNvSpPr/>
          <p:nvPr/>
        </p:nvSpPr>
        <p:spPr>
          <a:xfrm>
            <a:off x="8574023" y="1639798"/>
            <a:ext cx="1173530" cy="117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8743189" y="1808988"/>
            <a:ext cx="844550" cy="848360"/>
          </a:xfrm>
          <a:custGeom>
            <a:avLst/>
            <a:gdLst/>
            <a:ahLst/>
            <a:cxnLst/>
            <a:rect l="l" t="t" r="r" b="b"/>
            <a:pathLst>
              <a:path w="422275" h="424180">
                <a:moveTo>
                  <a:pt x="211073" y="0"/>
                </a:moveTo>
                <a:lnTo>
                  <a:pt x="162672" y="5596"/>
                </a:lnTo>
                <a:lnTo>
                  <a:pt x="118243" y="21535"/>
                </a:lnTo>
                <a:lnTo>
                  <a:pt x="79052" y="46546"/>
                </a:lnTo>
                <a:lnTo>
                  <a:pt x="46366" y="79354"/>
                </a:lnTo>
                <a:lnTo>
                  <a:pt x="21451" y="118687"/>
                </a:lnTo>
                <a:lnTo>
                  <a:pt x="5573" y="163272"/>
                </a:lnTo>
                <a:lnTo>
                  <a:pt x="0" y="211835"/>
                </a:lnTo>
                <a:lnTo>
                  <a:pt x="5573" y="260399"/>
                </a:lnTo>
                <a:lnTo>
                  <a:pt x="21451" y="304984"/>
                </a:lnTo>
                <a:lnTo>
                  <a:pt x="46366" y="344317"/>
                </a:lnTo>
                <a:lnTo>
                  <a:pt x="79052" y="377125"/>
                </a:lnTo>
                <a:lnTo>
                  <a:pt x="118243" y="402136"/>
                </a:lnTo>
                <a:lnTo>
                  <a:pt x="162672" y="418075"/>
                </a:lnTo>
                <a:lnTo>
                  <a:pt x="211073" y="423671"/>
                </a:lnTo>
                <a:lnTo>
                  <a:pt x="259475" y="418075"/>
                </a:lnTo>
                <a:lnTo>
                  <a:pt x="303904" y="402136"/>
                </a:lnTo>
                <a:lnTo>
                  <a:pt x="343095" y="377125"/>
                </a:lnTo>
                <a:lnTo>
                  <a:pt x="375781" y="344317"/>
                </a:lnTo>
                <a:lnTo>
                  <a:pt x="400696" y="304984"/>
                </a:lnTo>
                <a:lnTo>
                  <a:pt x="416574" y="260399"/>
                </a:lnTo>
                <a:lnTo>
                  <a:pt x="422147" y="211835"/>
                </a:lnTo>
                <a:lnTo>
                  <a:pt x="416574" y="163272"/>
                </a:lnTo>
                <a:lnTo>
                  <a:pt x="400696" y="118687"/>
                </a:lnTo>
                <a:lnTo>
                  <a:pt x="375781" y="79354"/>
                </a:lnTo>
                <a:lnTo>
                  <a:pt x="343095" y="46546"/>
                </a:lnTo>
                <a:lnTo>
                  <a:pt x="303904" y="21535"/>
                </a:lnTo>
                <a:lnTo>
                  <a:pt x="259475" y="5596"/>
                </a:lnTo>
                <a:lnTo>
                  <a:pt x="21107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4"/>
          <p:cNvSpPr/>
          <p:nvPr/>
        </p:nvSpPr>
        <p:spPr>
          <a:xfrm>
            <a:off x="8743189" y="1808988"/>
            <a:ext cx="844550" cy="848360"/>
          </a:xfrm>
          <a:custGeom>
            <a:avLst/>
            <a:gdLst/>
            <a:ahLst/>
            <a:cxnLst/>
            <a:rect l="l" t="t" r="r" b="b"/>
            <a:pathLst>
              <a:path w="422275" h="424180">
                <a:moveTo>
                  <a:pt x="0" y="211835"/>
                </a:moveTo>
                <a:lnTo>
                  <a:pt x="5573" y="163272"/>
                </a:lnTo>
                <a:lnTo>
                  <a:pt x="21451" y="118687"/>
                </a:lnTo>
                <a:lnTo>
                  <a:pt x="46366" y="79354"/>
                </a:lnTo>
                <a:lnTo>
                  <a:pt x="79052" y="46546"/>
                </a:lnTo>
                <a:lnTo>
                  <a:pt x="118243" y="21535"/>
                </a:lnTo>
                <a:lnTo>
                  <a:pt x="162672" y="5596"/>
                </a:lnTo>
                <a:lnTo>
                  <a:pt x="211073" y="0"/>
                </a:lnTo>
                <a:lnTo>
                  <a:pt x="259475" y="5596"/>
                </a:lnTo>
                <a:lnTo>
                  <a:pt x="303904" y="21535"/>
                </a:lnTo>
                <a:lnTo>
                  <a:pt x="343095" y="46546"/>
                </a:lnTo>
                <a:lnTo>
                  <a:pt x="375781" y="79354"/>
                </a:lnTo>
                <a:lnTo>
                  <a:pt x="400696" y="118687"/>
                </a:lnTo>
                <a:lnTo>
                  <a:pt x="416574" y="163272"/>
                </a:lnTo>
                <a:lnTo>
                  <a:pt x="422147" y="211835"/>
                </a:lnTo>
                <a:lnTo>
                  <a:pt x="416574" y="260399"/>
                </a:lnTo>
                <a:lnTo>
                  <a:pt x="400696" y="304984"/>
                </a:lnTo>
                <a:lnTo>
                  <a:pt x="375781" y="344317"/>
                </a:lnTo>
                <a:lnTo>
                  <a:pt x="343095" y="377125"/>
                </a:lnTo>
                <a:lnTo>
                  <a:pt x="303904" y="402136"/>
                </a:lnTo>
                <a:lnTo>
                  <a:pt x="259475" y="418075"/>
                </a:lnTo>
                <a:lnTo>
                  <a:pt x="211073" y="423671"/>
                </a:lnTo>
                <a:lnTo>
                  <a:pt x="162672" y="418075"/>
                </a:lnTo>
                <a:lnTo>
                  <a:pt x="118243" y="402136"/>
                </a:lnTo>
                <a:lnTo>
                  <a:pt x="79052" y="377125"/>
                </a:lnTo>
                <a:lnTo>
                  <a:pt x="46366" y="344317"/>
                </a:lnTo>
                <a:lnTo>
                  <a:pt x="21451" y="304984"/>
                </a:lnTo>
                <a:lnTo>
                  <a:pt x="5573" y="260399"/>
                </a:lnTo>
                <a:lnTo>
                  <a:pt x="0" y="211835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8985505" y="1969007"/>
            <a:ext cx="356870" cy="524510"/>
          </a:xfrm>
          <a:custGeom>
            <a:avLst/>
            <a:gdLst/>
            <a:ahLst/>
            <a:cxnLst/>
            <a:rect l="l" t="t" r="r" b="b"/>
            <a:pathLst>
              <a:path w="178435" h="262255">
                <a:moveTo>
                  <a:pt x="114681" y="245237"/>
                </a:moveTo>
                <a:lnTo>
                  <a:pt x="63626" y="245237"/>
                </a:lnTo>
                <a:lnTo>
                  <a:pt x="68240" y="253234"/>
                </a:lnTo>
                <a:lnTo>
                  <a:pt x="74818" y="258445"/>
                </a:lnTo>
                <a:lnTo>
                  <a:pt x="82182" y="261274"/>
                </a:lnTo>
                <a:lnTo>
                  <a:pt x="89153" y="262128"/>
                </a:lnTo>
                <a:lnTo>
                  <a:pt x="97893" y="261274"/>
                </a:lnTo>
                <a:lnTo>
                  <a:pt x="105060" y="258445"/>
                </a:lnTo>
                <a:lnTo>
                  <a:pt x="110656" y="253234"/>
                </a:lnTo>
                <a:lnTo>
                  <a:pt x="114681" y="245237"/>
                </a:lnTo>
                <a:close/>
              </a:path>
              <a:path w="178435" h="262255">
                <a:moveTo>
                  <a:pt x="89153" y="0"/>
                </a:moveTo>
                <a:lnTo>
                  <a:pt x="57328" y="5939"/>
                </a:lnTo>
                <a:lnTo>
                  <a:pt x="28670" y="22177"/>
                </a:lnTo>
                <a:lnTo>
                  <a:pt x="7965" y="46345"/>
                </a:lnTo>
                <a:lnTo>
                  <a:pt x="0" y="76073"/>
                </a:lnTo>
                <a:lnTo>
                  <a:pt x="1527" y="90515"/>
                </a:lnTo>
                <a:lnTo>
                  <a:pt x="5841" y="102552"/>
                </a:lnTo>
                <a:lnTo>
                  <a:pt x="12537" y="112970"/>
                </a:lnTo>
                <a:lnTo>
                  <a:pt x="21209" y="122555"/>
                </a:lnTo>
                <a:lnTo>
                  <a:pt x="28787" y="133475"/>
                </a:lnTo>
                <a:lnTo>
                  <a:pt x="37163" y="146383"/>
                </a:lnTo>
                <a:lnTo>
                  <a:pt x="43943" y="160077"/>
                </a:lnTo>
                <a:lnTo>
                  <a:pt x="46736" y="173355"/>
                </a:lnTo>
                <a:lnTo>
                  <a:pt x="42418" y="177546"/>
                </a:lnTo>
                <a:lnTo>
                  <a:pt x="38226" y="181737"/>
                </a:lnTo>
                <a:lnTo>
                  <a:pt x="38226" y="190246"/>
                </a:lnTo>
                <a:lnTo>
                  <a:pt x="42418" y="194437"/>
                </a:lnTo>
                <a:lnTo>
                  <a:pt x="42418" y="198755"/>
                </a:lnTo>
                <a:lnTo>
                  <a:pt x="38226" y="202946"/>
                </a:lnTo>
                <a:lnTo>
                  <a:pt x="38226" y="215646"/>
                </a:lnTo>
                <a:lnTo>
                  <a:pt x="42418" y="219837"/>
                </a:lnTo>
                <a:lnTo>
                  <a:pt x="46736" y="224028"/>
                </a:lnTo>
                <a:lnTo>
                  <a:pt x="46736" y="241046"/>
                </a:lnTo>
                <a:lnTo>
                  <a:pt x="55245" y="245237"/>
                </a:lnTo>
                <a:lnTo>
                  <a:pt x="123062" y="245237"/>
                </a:lnTo>
                <a:lnTo>
                  <a:pt x="131572" y="241046"/>
                </a:lnTo>
                <a:lnTo>
                  <a:pt x="131572" y="224028"/>
                </a:lnTo>
                <a:lnTo>
                  <a:pt x="135889" y="219837"/>
                </a:lnTo>
                <a:lnTo>
                  <a:pt x="140081" y="215646"/>
                </a:lnTo>
                <a:lnTo>
                  <a:pt x="140081" y="202946"/>
                </a:lnTo>
                <a:lnTo>
                  <a:pt x="135889" y="198755"/>
                </a:lnTo>
                <a:lnTo>
                  <a:pt x="135889" y="194437"/>
                </a:lnTo>
                <a:lnTo>
                  <a:pt x="140081" y="190246"/>
                </a:lnTo>
                <a:lnTo>
                  <a:pt x="140081" y="181737"/>
                </a:lnTo>
                <a:lnTo>
                  <a:pt x="135889" y="177546"/>
                </a:lnTo>
                <a:lnTo>
                  <a:pt x="131572" y="173355"/>
                </a:lnTo>
                <a:lnTo>
                  <a:pt x="132453" y="169163"/>
                </a:lnTo>
                <a:lnTo>
                  <a:pt x="67945" y="169163"/>
                </a:lnTo>
                <a:lnTo>
                  <a:pt x="66417" y="156422"/>
                </a:lnTo>
                <a:lnTo>
                  <a:pt x="62103" y="143716"/>
                </a:lnTo>
                <a:lnTo>
                  <a:pt x="55407" y="131034"/>
                </a:lnTo>
                <a:lnTo>
                  <a:pt x="46736" y="118363"/>
                </a:lnTo>
                <a:lnTo>
                  <a:pt x="42418" y="114173"/>
                </a:lnTo>
                <a:lnTo>
                  <a:pt x="38226" y="114173"/>
                </a:lnTo>
                <a:lnTo>
                  <a:pt x="33909" y="109982"/>
                </a:lnTo>
                <a:lnTo>
                  <a:pt x="30831" y="102879"/>
                </a:lnTo>
                <a:lnTo>
                  <a:pt x="28146" y="94599"/>
                </a:lnTo>
                <a:lnTo>
                  <a:pt x="26247" y="85532"/>
                </a:lnTo>
                <a:lnTo>
                  <a:pt x="25526" y="76073"/>
                </a:lnTo>
                <a:lnTo>
                  <a:pt x="31289" y="53903"/>
                </a:lnTo>
                <a:lnTo>
                  <a:pt x="46196" y="38068"/>
                </a:lnTo>
                <a:lnTo>
                  <a:pt x="66674" y="28567"/>
                </a:lnTo>
                <a:lnTo>
                  <a:pt x="89153" y="25400"/>
                </a:lnTo>
                <a:lnTo>
                  <a:pt x="152398" y="25400"/>
                </a:lnTo>
                <a:lnTo>
                  <a:pt x="149637" y="22177"/>
                </a:lnTo>
                <a:lnTo>
                  <a:pt x="120979" y="5939"/>
                </a:lnTo>
                <a:lnTo>
                  <a:pt x="89153" y="0"/>
                </a:lnTo>
                <a:close/>
              </a:path>
              <a:path w="178435" h="262255">
                <a:moveTo>
                  <a:pt x="152398" y="25400"/>
                </a:moveTo>
                <a:lnTo>
                  <a:pt x="89153" y="25400"/>
                </a:lnTo>
                <a:lnTo>
                  <a:pt x="111633" y="28567"/>
                </a:lnTo>
                <a:lnTo>
                  <a:pt x="132111" y="38068"/>
                </a:lnTo>
                <a:lnTo>
                  <a:pt x="147018" y="53903"/>
                </a:lnTo>
                <a:lnTo>
                  <a:pt x="152781" y="76073"/>
                </a:lnTo>
                <a:lnTo>
                  <a:pt x="152060" y="85532"/>
                </a:lnTo>
                <a:lnTo>
                  <a:pt x="150161" y="94599"/>
                </a:lnTo>
                <a:lnTo>
                  <a:pt x="147476" y="102879"/>
                </a:lnTo>
                <a:lnTo>
                  <a:pt x="144399" y="109982"/>
                </a:lnTo>
                <a:lnTo>
                  <a:pt x="140081" y="114173"/>
                </a:lnTo>
                <a:lnTo>
                  <a:pt x="135889" y="114173"/>
                </a:lnTo>
                <a:lnTo>
                  <a:pt x="131572" y="118363"/>
                </a:lnTo>
                <a:lnTo>
                  <a:pt x="122900" y="131034"/>
                </a:lnTo>
                <a:lnTo>
                  <a:pt x="116205" y="143716"/>
                </a:lnTo>
                <a:lnTo>
                  <a:pt x="111890" y="156422"/>
                </a:lnTo>
                <a:lnTo>
                  <a:pt x="110362" y="169163"/>
                </a:lnTo>
                <a:lnTo>
                  <a:pt x="132453" y="169163"/>
                </a:lnTo>
                <a:lnTo>
                  <a:pt x="134364" y="160077"/>
                </a:lnTo>
                <a:lnTo>
                  <a:pt x="141144" y="146383"/>
                </a:lnTo>
                <a:lnTo>
                  <a:pt x="149520" y="133475"/>
                </a:lnTo>
                <a:lnTo>
                  <a:pt x="157099" y="122555"/>
                </a:lnTo>
                <a:lnTo>
                  <a:pt x="165770" y="112970"/>
                </a:lnTo>
                <a:lnTo>
                  <a:pt x="172465" y="102552"/>
                </a:lnTo>
                <a:lnTo>
                  <a:pt x="176780" y="90515"/>
                </a:lnTo>
                <a:lnTo>
                  <a:pt x="178308" y="76073"/>
                </a:lnTo>
                <a:lnTo>
                  <a:pt x="170342" y="46345"/>
                </a:lnTo>
                <a:lnTo>
                  <a:pt x="152398" y="25400"/>
                </a:lnTo>
                <a:close/>
              </a:path>
              <a:path w="178435" h="262255">
                <a:moveTo>
                  <a:pt x="89153" y="50673"/>
                </a:moveTo>
                <a:lnTo>
                  <a:pt x="84962" y="50673"/>
                </a:lnTo>
                <a:lnTo>
                  <a:pt x="84962" y="63373"/>
                </a:lnTo>
                <a:lnTo>
                  <a:pt x="89153" y="63373"/>
                </a:lnTo>
                <a:lnTo>
                  <a:pt x="96732" y="64178"/>
                </a:lnTo>
                <a:lnTo>
                  <a:pt x="105108" y="66579"/>
                </a:lnTo>
                <a:lnTo>
                  <a:pt x="111888" y="70552"/>
                </a:lnTo>
                <a:lnTo>
                  <a:pt x="114681" y="76073"/>
                </a:lnTo>
                <a:lnTo>
                  <a:pt x="114681" y="80391"/>
                </a:lnTo>
                <a:lnTo>
                  <a:pt x="118872" y="84582"/>
                </a:lnTo>
                <a:lnTo>
                  <a:pt x="123062" y="84582"/>
                </a:lnTo>
                <a:lnTo>
                  <a:pt x="127381" y="80391"/>
                </a:lnTo>
                <a:lnTo>
                  <a:pt x="127381" y="76073"/>
                </a:lnTo>
                <a:lnTo>
                  <a:pt x="123801" y="64978"/>
                </a:lnTo>
                <a:lnTo>
                  <a:pt x="114649" y="57038"/>
                </a:lnTo>
                <a:lnTo>
                  <a:pt x="102306" y="52266"/>
                </a:lnTo>
                <a:lnTo>
                  <a:pt x="89153" y="506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4649722" y="2652592"/>
            <a:ext cx="9052560" cy="1927451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5400">
              <a:spcBef>
                <a:spcPts val="890"/>
              </a:spcBef>
            </a:pPr>
            <a:r>
              <a:rPr sz="2800" b="1" spc="-10" dirty="0">
                <a:solidFill>
                  <a:srgbClr val="095A82"/>
                </a:solidFill>
                <a:cs typeface="Calibri"/>
              </a:rPr>
              <a:t>Demonstrating data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ownership without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revealing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actual</a:t>
            </a:r>
            <a:r>
              <a:rPr sz="2800" b="1" spc="-300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data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755138" marR="1405890" indent="-5080" algn="ctr">
              <a:spcBef>
                <a:spcPts val="690"/>
              </a:spcBef>
            </a:pPr>
            <a:r>
              <a:rPr sz="2800" spc="-7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publicly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reveal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digest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if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conflict </a:t>
            </a:r>
            <a:r>
              <a:rPr sz="2800" dirty="0">
                <a:solidFill>
                  <a:srgbClr val="5F5F5F"/>
                </a:solidFill>
                <a:cs typeface="Calibri"/>
              </a:rPr>
              <a:t>arises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you can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you had</a:t>
            </a:r>
            <a:r>
              <a:rPr sz="2800" spc="-1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generates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digest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17"/>
          <p:cNvSpPr txBox="1"/>
          <p:nvPr/>
        </p:nvSpPr>
        <p:spPr>
          <a:xfrm>
            <a:off x="11513818" y="6611161"/>
            <a:ext cx="4792980" cy="1956944"/>
          </a:xfrm>
          <a:prstGeom prst="rect">
            <a:avLst/>
          </a:prstGeom>
        </p:spPr>
        <p:txBody>
          <a:bodyPr vert="horz" wrap="square" lIns="0" tIns="129538" rIns="0" bIns="0" rtlCol="0">
            <a:spAutoFit/>
          </a:bodyPr>
          <a:lstStyle/>
          <a:p>
            <a:pPr marL="469900" indent="-445770">
              <a:spcBef>
                <a:spcPts val="1018"/>
              </a:spcBef>
            </a:pPr>
            <a:r>
              <a:rPr sz="2800" b="1" spc="-10" dirty="0">
                <a:solidFill>
                  <a:srgbClr val="0D80B8"/>
                </a:solidFill>
                <a:cs typeface="Calibri"/>
              </a:rPr>
              <a:t>Checking </a:t>
            </a:r>
            <a:r>
              <a:rPr sz="2800" b="1" spc="-20" dirty="0">
                <a:solidFill>
                  <a:srgbClr val="0D80B8"/>
                </a:solidFill>
                <a:cs typeface="Calibri"/>
              </a:rPr>
              <a:t>for </a:t>
            </a:r>
            <a:r>
              <a:rPr sz="2800" b="1" dirty="0">
                <a:solidFill>
                  <a:srgbClr val="0D80B8"/>
                </a:solidFill>
                <a:cs typeface="Calibri"/>
              </a:rPr>
              <a:t>document</a:t>
            </a:r>
            <a:r>
              <a:rPr sz="2800" b="1" spc="-180" dirty="0">
                <a:solidFill>
                  <a:srgbClr val="0D80B8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0D80B8"/>
                </a:solidFill>
                <a:cs typeface="Calibri"/>
              </a:rPr>
              <a:t>integrity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469900" marR="450850" algn="ctr">
              <a:spcBef>
                <a:spcPts val="8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Gives you the security that  </a:t>
            </a:r>
            <a:r>
              <a:rPr sz="2800" dirty="0">
                <a:solidFill>
                  <a:srgbClr val="5F5F5F"/>
                </a:solidFill>
                <a:cs typeface="Calibri"/>
              </a:rPr>
              <a:t>certified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can't be  changed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18"/>
          <p:cNvSpPr txBox="1"/>
          <p:nvPr/>
        </p:nvSpPr>
        <p:spPr>
          <a:xfrm>
            <a:off x="1816810" y="6652076"/>
            <a:ext cx="4267200" cy="187769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" marR="10160" indent="-11430" algn="ctr">
              <a:lnSpc>
                <a:spcPct val="105000"/>
              </a:lnSpc>
              <a:spcBef>
                <a:spcPts val="530"/>
              </a:spcBef>
            </a:pPr>
            <a:r>
              <a:rPr sz="2800" b="1" spc="-10" dirty="0">
                <a:solidFill>
                  <a:srgbClr val="F19C13"/>
                </a:solidFill>
                <a:cs typeface="Calibri"/>
              </a:rPr>
              <a:t>Document timestamping  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certain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exists at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certain moment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time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19"/>
          <p:cNvSpPr txBox="1"/>
          <p:nvPr/>
        </p:nvSpPr>
        <p:spPr>
          <a:xfrm>
            <a:off x="8007856" y="6740551"/>
            <a:ext cx="209550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FF0000"/>
                </a:solidFill>
                <a:latin typeface="Agency FB"/>
                <a:cs typeface="Agency FB"/>
              </a:rPr>
              <a:t>Proof of</a:t>
            </a:r>
            <a:r>
              <a:rPr sz="2800" spc="-170" dirty="0">
                <a:solidFill>
                  <a:srgbClr val="FF0000"/>
                </a:solidFill>
                <a:latin typeface="Agency FB"/>
                <a:cs typeface="Agency FB"/>
              </a:rPr>
              <a:t> </a:t>
            </a:r>
            <a:r>
              <a:rPr sz="2800" dirty="0">
                <a:solidFill>
                  <a:srgbClr val="FF0000"/>
                </a:solidFill>
                <a:latin typeface="Agency FB"/>
                <a:cs typeface="Agency FB"/>
              </a:rPr>
              <a:t>Existence</a:t>
            </a:r>
            <a:endParaRPr sz="2800">
              <a:solidFill>
                <a:prstClr val="black"/>
              </a:solidFill>
              <a:latin typeface="Agency FB"/>
              <a:cs typeface="Agency FB"/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3789379" y="5979200"/>
            <a:ext cx="311998" cy="447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21"/>
          <p:cNvSpPr/>
          <p:nvPr/>
        </p:nvSpPr>
        <p:spPr>
          <a:xfrm>
            <a:off x="13614640" y="6056457"/>
            <a:ext cx="586740" cy="280670"/>
          </a:xfrm>
          <a:custGeom>
            <a:avLst/>
            <a:gdLst/>
            <a:ahLst/>
            <a:cxnLst/>
            <a:rect l="l" t="t" r="r" b="b"/>
            <a:pathLst>
              <a:path w="293370" h="140335">
                <a:moveTo>
                  <a:pt x="69978" y="0"/>
                </a:moveTo>
                <a:lnTo>
                  <a:pt x="42736" y="5497"/>
                </a:lnTo>
                <a:lnTo>
                  <a:pt x="20493" y="20490"/>
                </a:lnTo>
                <a:lnTo>
                  <a:pt x="5498" y="42729"/>
                </a:lnTo>
                <a:lnTo>
                  <a:pt x="0" y="69966"/>
                </a:lnTo>
                <a:lnTo>
                  <a:pt x="5498" y="97202"/>
                </a:lnTo>
                <a:lnTo>
                  <a:pt x="20493" y="119442"/>
                </a:lnTo>
                <a:lnTo>
                  <a:pt x="42736" y="134435"/>
                </a:lnTo>
                <a:lnTo>
                  <a:pt x="69978" y="139932"/>
                </a:lnTo>
                <a:lnTo>
                  <a:pt x="89170" y="137298"/>
                </a:lnTo>
                <a:lnTo>
                  <a:pt x="106300" y="129853"/>
                </a:lnTo>
                <a:lnTo>
                  <a:pt x="120681" y="118286"/>
                </a:lnTo>
                <a:lnTo>
                  <a:pt x="131626" y="103283"/>
                </a:lnTo>
                <a:lnTo>
                  <a:pt x="153286" y="103283"/>
                </a:lnTo>
                <a:lnTo>
                  <a:pt x="166615" y="89956"/>
                </a:lnTo>
                <a:lnTo>
                  <a:pt x="39987" y="89956"/>
                </a:lnTo>
                <a:lnTo>
                  <a:pt x="32224" y="88379"/>
                </a:lnTo>
                <a:lnTo>
                  <a:pt x="25867" y="84084"/>
                </a:lnTo>
                <a:lnTo>
                  <a:pt x="21571" y="77728"/>
                </a:lnTo>
                <a:lnTo>
                  <a:pt x="19993" y="69966"/>
                </a:lnTo>
                <a:lnTo>
                  <a:pt x="21571" y="62204"/>
                </a:lnTo>
                <a:lnTo>
                  <a:pt x="25867" y="55847"/>
                </a:lnTo>
                <a:lnTo>
                  <a:pt x="32224" y="51553"/>
                </a:lnTo>
                <a:lnTo>
                  <a:pt x="39987" y="49975"/>
                </a:lnTo>
                <a:lnTo>
                  <a:pt x="277248" y="49975"/>
                </a:lnTo>
                <a:lnTo>
                  <a:pt x="266584" y="36649"/>
                </a:lnTo>
                <a:lnTo>
                  <a:pt x="131626" y="36648"/>
                </a:lnTo>
                <a:lnTo>
                  <a:pt x="120681" y="21645"/>
                </a:lnTo>
                <a:lnTo>
                  <a:pt x="106300" y="10078"/>
                </a:lnTo>
                <a:lnTo>
                  <a:pt x="89170" y="2634"/>
                </a:lnTo>
                <a:lnTo>
                  <a:pt x="69978" y="0"/>
                </a:lnTo>
                <a:close/>
              </a:path>
              <a:path w="293370" h="140335">
                <a:moveTo>
                  <a:pt x="277248" y="49975"/>
                </a:moveTo>
                <a:lnTo>
                  <a:pt x="39987" y="49975"/>
                </a:lnTo>
                <a:lnTo>
                  <a:pt x="47750" y="51553"/>
                </a:lnTo>
                <a:lnTo>
                  <a:pt x="54108" y="55848"/>
                </a:lnTo>
                <a:lnTo>
                  <a:pt x="58403" y="62204"/>
                </a:lnTo>
                <a:lnTo>
                  <a:pt x="59981" y="69966"/>
                </a:lnTo>
                <a:lnTo>
                  <a:pt x="58403" y="77728"/>
                </a:lnTo>
                <a:lnTo>
                  <a:pt x="54108" y="84084"/>
                </a:lnTo>
                <a:lnTo>
                  <a:pt x="47750" y="88379"/>
                </a:lnTo>
                <a:lnTo>
                  <a:pt x="39987" y="89956"/>
                </a:lnTo>
                <a:lnTo>
                  <a:pt x="166615" y="89956"/>
                </a:lnTo>
                <a:lnTo>
                  <a:pt x="179944" y="103283"/>
                </a:lnTo>
                <a:lnTo>
                  <a:pt x="201604" y="81627"/>
                </a:lnTo>
                <a:lnTo>
                  <a:pt x="283912" y="81627"/>
                </a:lnTo>
                <a:lnTo>
                  <a:pt x="293243" y="69966"/>
                </a:lnTo>
                <a:lnTo>
                  <a:pt x="277248" y="49975"/>
                </a:lnTo>
                <a:close/>
              </a:path>
              <a:path w="293370" h="140335">
                <a:moveTo>
                  <a:pt x="244924" y="81627"/>
                </a:moveTo>
                <a:lnTo>
                  <a:pt x="201604" y="81627"/>
                </a:lnTo>
                <a:lnTo>
                  <a:pt x="223264" y="103283"/>
                </a:lnTo>
                <a:lnTo>
                  <a:pt x="244924" y="81627"/>
                </a:lnTo>
                <a:close/>
              </a:path>
              <a:path w="293370" h="140335">
                <a:moveTo>
                  <a:pt x="283912" y="81627"/>
                </a:moveTo>
                <a:lnTo>
                  <a:pt x="244924" y="81627"/>
                </a:lnTo>
                <a:lnTo>
                  <a:pt x="266584" y="103283"/>
                </a:lnTo>
                <a:lnTo>
                  <a:pt x="283912" y="8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52806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Dubai </a:t>
            </a:r>
            <a:r>
              <a:rPr sz="5600" spc="-20" dirty="0">
                <a:solidFill>
                  <a:srgbClr val="095A82"/>
                </a:solidFill>
              </a:rPr>
              <a:t>Plans </a:t>
            </a:r>
            <a:r>
              <a:rPr sz="5600" spc="-10" dirty="0">
                <a:solidFill>
                  <a:srgbClr val="095A82"/>
                </a:solidFill>
              </a:rPr>
              <a:t>Digital </a:t>
            </a:r>
            <a:r>
              <a:rPr sz="5600" spc="-20" dirty="0">
                <a:solidFill>
                  <a:srgbClr val="095A82"/>
                </a:solidFill>
              </a:rPr>
              <a:t>Passports </a:t>
            </a:r>
            <a:r>
              <a:rPr sz="5600" spc="-10" dirty="0">
                <a:solidFill>
                  <a:srgbClr val="095A82"/>
                </a:solidFill>
              </a:rPr>
              <a:t>Using Blockchain</a:t>
            </a:r>
            <a:r>
              <a:rPr sz="5600" spc="1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Tech</a:t>
            </a:r>
            <a:endParaRPr sz="5600"/>
          </a:p>
        </p:txBody>
      </p:sp>
      <p:sp>
        <p:nvSpPr>
          <p:cNvPr id="12" name="object 3"/>
          <p:cNvSpPr txBox="1"/>
          <p:nvPr/>
        </p:nvSpPr>
        <p:spPr>
          <a:xfrm>
            <a:off x="839623" y="1683969"/>
            <a:ext cx="10905490" cy="76764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Dubai </a:t>
            </a:r>
            <a:r>
              <a:rPr sz="2800" dirty="0">
                <a:solidFill>
                  <a:srgbClr val="5F5F5F"/>
                </a:solidFill>
                <a:cs typeface="Calibri"/>
              </a:rPr>
              <a:t>government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has partnered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UK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start-up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ObjectTech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bring  blockchain-based security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emirate's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airport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43510" indent="-572770" algn="just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According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start-up, the system combines </a:t>
            </a:r>
            <a:r>
              <a:rPr sz="2800" dirty="0">
                <a:solidFill>
                  <a:srgbClr val="5F5F5F"/>
                </a:solidFill>
                <a:cs typeface="Calibri"/>
              </a:rPr>
              <a:t>biometric verification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blockchain technology,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“pre-approved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entirely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digitized passport”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authorize passengers' entrance into the</a:t>
            </a:r>
            <a:r>
              <a:rPr sz="2800" spc="2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country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200660" indent="-572770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system 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further </a:t>
            </a:r>
            <a:r>
              <a:rPr sz="2800" dirty="0">
                <a:solidFill>
                  <a:srgbClr val="5F5F5F"/>
                </a:solidFill>
                <a:cs typeface="Calibri"/>
              </a:rPr>
              <a:t>verify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individuals </a:t>
            </a:r>
            <a:r>
              <a:rPr sz="2800" dirty="0">
                <a:solidFill>
                  <a:srgbClr val="5F5F5F"/>
                </a:solidFill>
                <a:cs typeface="Calibri"/>
              </a:rPr>
              <a:t>through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three-dimensional  scan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via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short tunnel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they </a:t>
            </a:r>
            <a:r>
              <a:rPr sz="2800" dirty="0">
                <a:solidFill>
                  <a:srgbClr val="5F5F5F"/>
                </a:solidFill>
                <a:cs typeface="Calibri"/>
              </a:rPr>
              <a:t>walk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aircraft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claim their  baggage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287020" indent="-572770">
              <a:lnSpc>
                <a:spcPct val="150000"/>
              </a:lnSpc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digitized passport </a:t>
            </a:r>
            <a:r>
              <a:rPr sz="280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incorporate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feature called </a:t>
            </a:r>
            <a:r>
              <a:rPr sz="2800" dirty="0">
                <a:solidFill>
                  <a:srgbClr val="5F5F5F"/>
                </a:solidFill>
                <a:cs typeface="Calibri"/>
              </a:rPr>
              <a:t>'self-sovereign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identity'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privacy protection, which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claims allows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passengers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to control which </a:t>
            </a:r>
            <a:r>
              <a:rPr sz="2800" dirty="0">
                <a:solidFill>
                  <a:srgbClr val="5F5F5F"/>
                </a:solidFill>
                <a:cs typeface="Calibri"/>
              </a:rPr>
              <a:t>parties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view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their passport</a:t>
            </a:r>
            <a:r>
              <a:rPr sz="28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information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12012168" y="3502152"/>
            <a:ext cx="5257800" cy="3605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3889736" y="4413503"/>
            <a:ext cx="964692" cy="1327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934210" y="694062"/>
            <a:ext cx="140512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5400">
              <a:spcBef>
                <a:spcPts val="190"/>
              </a:spcBef>
            </a:pPr>
            <a:r>
              <a:rPr lang="en-IN" kern="0" spc="-20" dirty="0" smtClean="0">
                <a:solidFill>
                  <a:srgbClr val="095A82"/>
                </a:solidFill>
              </a:rPr>
              <a:t>There </a:t>
            </a:r>
            <a:r>
              <a:rPr lang="en-IN" kern="0" spc="-10" dirty="0" smtClean="0">
                <a:solidFill>
                  <a:srgbClr val="095A82"/>
                </a:solidFill>
              </a:rPr>
              <a:t>are a Plethora of Use </a:t>
            </a:r>
            <a:r>
              <a:rPr lang="en-IN" kern="0" spc="-20" dirty="0" smtClean="0">
                <a:solidFill>
                  <a:srgbClr val="095A82"/>
                </a:solidFill>
              </a:rPr>
              <a:t>Cases </a:t>
            </a:r>
            <a:r>
              <a:rPr lang="en-IN" kern="0" spc="-10" dirty="0" smtClean="0">
                <a:solidFill>
                  <a:srgbClr val="095A82"/>
                </a:solidFill>
              </a:rPr>
              <a:t>of</a:t>
            </a:r>
            <a:r>
              <a:rPr lang="en-IN" kern="0" spc="340" dirty="0" smtClean="0">
                <a:solidFill>
                  <a:srgbClr val="095A82"/>
                </a:solidFill>
              </a:rPr>
              <a:t> </a:t>
            </a:r>
            <a:r>
              <a:rPr lang="en-IN" kern="0" spc="-10" dirty="0" smtClean="0">
                <a:solidFill>
                  <a:srgbClr val="095A82"/>
                </a:solidFill>
              </a:rPr>
              <a:t>Blockchain</a:t>
            </a:r>
            <a:endParaRPr lang="en-IN" kern="0" dirty="0"/>
          </a:p>
        </p:txBody>
      </p:sp>
      <p:sp>
        <p:nvSpPr>
          <p:cNvPr id="24" name="object 3"/>
          <p:cNvSpPr/>
          <p:nvPr/>
        </p:nvSpPr>
        <p:spPr>
          <a:xfrm>
            <a:off x="9144000" y="3118104"/>
            <a:ext cx="2304288" cy="5806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4"/>
          <p:cNvSpPr/>
          <p:nvPr/>
        </p:nvSpPr>
        <p:spPr>
          <a:xfrm>
            <a:off x="10978133" y="3369221"/>
            <a:ext cx="6023610" cy="4052570"/>
          </a:xfrm>
          <a:custGeom>
            <a:avLst/>
            <a:gdLst/>
            <a:ahLst/>
            <a:cxnLst/>
            <a:rect l="l" t="t" r="r" b="b"/>
            <a:pathLst>
              <a:path w="3011804" h="2026285">
                <a:moveTo>
                  <a:pt x="1680922" y="0"/>
                </a:moveTo>
                <a:lnTo>
                  <a:pt x="1629385" y="582"/>
                </a:lnTo>
                <a:lnTo>
                  <a:pt x="1578162" y="2670"/>
                </a:lnTo>
                <a:lnTo>
                  <a:pt x="1527301" y="6242"/>
                </a:lnTo>
                <a:lnTo>
                  <a:pt x="1476851" y="11277"/>
                </a:lnTo>
                <a:lnTo>
                  <a:pt x="1426858" y="17751"/>
                </a:lnTo>
                <a:lnTo>
                  <a:pt x="1377372" y="25644"/>
                </a:lnTo>
                <a:lnTo>
                  <a:pt x="1328441" y="34931"/>
                </a:lnTo>
                <a:lnTo>
                  <a:pt x="1280113" y="45593"/>
                </a:lnTo>
                <a:lnTo>
                  <a:pt x="1232436" y="57605"/>
                </a:lnTo>
                <a:lnTo>
                  <a:pt x="1185459" y="70947"/>
                </a:lnTo>
                <a:lnTo>
                  <a:pt x="1139229" y="85596"/>
                </a:lnTo>
                <a:lnTo>
                  <a:pt x="1093796" y="101530"/>
                </a:lnTo>
                <a:lnTo>
                  <a:pt x="1049111" y="118766"/>
                </a:lnTo>
                <a:lnTo>
                  <a:pt x="1005510" y="137163"/>
                </a:lnTo>
                <a:lnTo>
                  <a:pt x="962754" y="156818"/>
                </a:lnTo>
                <a:lnTo>
                  <a:pt x="920987" y="177670"/>
                </a:lnTo>
                <a:lnTo>
                  <a:pt x="880257" y="199696"/>
                </a:lnTo>
                <a:lnTo>
                  <a:pt x="840613" y="222874"/>
                </a:lnTo>
                <a:lnTo>
                  <a:pt x="802102" y="247182"/>
                </a:lnTo>
                <a:lnTo>
                  <a:pt x="764774" y="272597"/>
                </a:lnTo>
                <a:lnTo>
                  <a:pt x="728675" y="299098"/>
                </a:lnTo>
                <a:lnTo>
                  <a:pt x="693855" y="326662"/>
                </a:lnTo>
                <a:lnTo>
                  <a:pt x="660361" y="355268"/>
                </a:lnTo>
                <a:lnTo>
                  <a:pt x="628243" y="384893"/>
                </a:lnTo>
                <a:lnTo>
                  <a:pt x="597547" y="415515"/>
                </a:lnTo>
                <a:lnTo>
                  <a:pt x="568323" y="447112"/>
                </a:lnTo>
                <a:lnTo>
                  <a:pt x="540618" y="479661"/>
                </a:lnTo>
                <a:lnTo>
                  <a:pt x="514482" y="513141"/>
                </a:lnTo>
                <a:lnTo>
                  <a:pt x="489961" y="547529"/>
                </a:lnTo>
                <a:lnTo>
                  <a:pt x="467105" y="582804"/>
                </a:lnTo>
                <a:lnTo>
                  <a:pt x="445961" y="618943"/>
                </a:lnTo>
                <a:lnTo>
                  <a:pt x="426578" y="655923"/>
                </a:lnTo>
                <a:lnTo>
                  <a:pt x="409004" y="693724"/>
                </a:lnTo>
                <a:lnTo>
                  <a:pt x="393287" y="732322"/>
                </a:lnTo>
                <a:lnTo>
                  <a:pt x="379475" y="771696"/>
                </a:lnTo>
                <a:lnTo>
                  <a:pt x="0" y="951147"/>
                </a:lnTo>
                <a:lnTo>
                  <a:pt x="354711" y="1157649"/>
                </a:lnTo>
                <a:lnTo>
                  <a:pt x="363894" y="1199633"/>
                </a:lnTo>
                <a:lnTo>
                  <a:pt x="375308" y="1241032"/>
                </a:lnTo>
                <a:lnTo>
                  <a:pt x="388906" y="1281806"/>
                </a:lnTo>
                <a:lnTo>
                  <a:pt x="404641" y="1321918"/>
                </a:lnTo>
                <a:lnTo>
                  <a:pt x="422469" y="1361328"/>
                </a:lnTo>
                <a:lnTo>
                  <a:pt x="442341" y="1399997"/>
                </a:lnTo>
                <a:lnTo>
                  <a:pt x="464214" y="1437888"/>
                </a:lnTo>
                <a:lnTo>
                  <a:pt x="488039" y="1474961"/>
                </a:lnTo>
                <a:lnTo>
                  <a:pt x="513773" y="1511179"/>
                </a:lnTo>
                <a:lnTo>
                  <a:pt x="541367" y="1546502"/>
                </a:lnTo>
                <a:lnTo>
                  <a:pt x="570777" y="1580892"/>
                </a:lnTo>
                <a:lnTo>
                  <a:pt x="601955" y="1614310"/>
                </a:lnTo>
                <a:lnTo>
                  <a:pt x="634857" y="1646717"/>
                </a:lnTo>
                <a:lnTo>
                  <a:pt x="669436" y="1678076"/>
                </a:lnTo>
                <a:lnTo>
                  <a:pt x="705645" y="1708348"/>
                </a:lnTo>
                <a:lnTo>
                  <a:pt x="743439" y="1737493"/>
                </a:lnTo>
                <a:lnTo>
                  <a:pt x="782772" y="1765474"/>
                </a:lnTo>
                <a:lnTo>
                  <a:pt x="823598" y="1792252"/>
                </a:lnTo>
                <a:lnTo>
                  <a:pt x="865870" y="1817787"/>
                </a:lnTo>
                <a:lnTo>
                  <a:pt x="909542" y="1842043"/>
                </a:lnTo>
                <a:lnTo>
                  <a:pt x="954569" y="1864979"/>
                </a:lnTo>
                <a:lnTo>
                  <a:pt x="1000904" y="1886558"/>
                </a:lnTo>
                <a:lnTo>
                  <a:pt x="1048502" y="1906741"/>
                </a:lnTo>
                <a:lnTo>
                  <a:pt x="1097315" y="1925489"/>
                </a:lnTo>
                <a:lnTo>
                  <a:pt x="1147298" y="1942763"/>
                </a:lnTo>
                <a:lnTo>
                  <a:pt x="1198406" y="1958526"/>
                </a:lnTo>
                <a:lnTo>
                  <a:pt x="1250591" y="1972738"/>
                </a:lnTo>
                <a:lnTo>
                  <a:pt x="1303808" y="1985361"/>
                </a:lnTo>
                <a:lnTo>
                  <a:pt x="1358011" y="1996357"/>
                </a:lnTo>
                <a:lnTo>
                  <a:pt x="1410416" y="2005278"/>
                </a:lnTo>
                <a:lnTo>
                  <a:pt x="1462797" y="2012559"/>
                </a:lnTo>
                <a:lnTo>
                  <a:pt x="1515106" y="2018224"/>
                </a:lnTo>
                <a:lnTo>
                  <a:pt x="1567294" y="2022294"/>
                </a:lnTo>
                <a:lnTo>
                  <a:pt x="1619313" y="2024791"/>
                </a:lnTo>
                <a:lnTo>
                  <a:pt x="1671115" y="2025738"/>
                </a:lnTo>
                <a:lnTo>
                  <a:pt x="1722652" y="2025156"/>
                </a:lnTo>
                <a:lnTo>
                  <a:pt x="1773875" y="2023067"/>
                </a:lnTo>
                <a:lnTo>
                  <a:pt x="1824736" y="2019495"/>
                </a:lnTo>
                <a:lnTo>
                  <a:pt x="1875186" y="2014460"/>
                </a:lnTo>
                <a:lnTo>
                  <a:pt x="1925179" y="2007986"/>
                </a:lnTo>
                <a:lnTo>
                  <a:pt x="1974665" y="2000094"/>
                </a:lnTo>
                <a:lnTo>
                  <a:pt x="2023596" y="1990806"/>
                </a:lnTo>
                <a:lnTo>
                  <a:pt x="2071924" y="1980144"/>
                </a:lnTo>
                <a:lnTo>
                  <a:pt x="2119601" y="1968132"/>
                </a:lnTo>
                <a:lnTo>
                  <a:pt x="2166578" y="1954790"/>
                </a:lnTo>
                <a:lnTo>
                  <a:pt x="2212808" y="1940141"/>
                </a:lnTo>
                <a:lnTo>
                  <a:pt x="2258241" y="1924208"/>
                </a:lnTo>
                <a:lnTo>
                  <a:pt x="2302830" y="1907011"/>
                </a:lnTo>
                <a:lnTo>
                  <a:pt x="2346527" y="1888574"/>
                </a:lnTo>
                <a:lnTo>
                  <a:pt x="2389283" y="1868919"/>
                </a:lnTo>
                <a:lnTo>
                  <a:pt x="2431050" y="1848067"/>
                </a:lnTo>
                <a:lnTo>
                  <a:pt x="2471780" y="1826041"/>
                </a:lnTo>
                <a:lnTo>
                  <a:pt x="2511424" y="1802863"/>
                </a:lnTo>
                <a:lnTo>
                  <a:pt x="2549935" y="1778556"/>
                </a:lnTo>
                <a:lnTo>
                  <a:pt x="2587263" y="1753140"/>
                </a:lnTo>
                <a:lnTo>
                  <a:pt x="2623362" y="1726639"/>
                </a:lnTo>
                <a:lnTo>
                  <a:pt x="2658182" y="1699075"/>
                </a:lnTo>
                <a:lnTo>
                  <a:pt x="2691676" y="1670469"/>
                </a:lnTo>
                <a:lnTo>
                  <a:pt x="2723794" y="1640844"/>
                </a:lnTo>
                <a:lnTo>
                  <a:pt x="2754490" y="1610222"/>
                </a:lnTo>
                <a:lnTo>
                  <a:pt x="2783714" y="1578626"/>
                </a:lnTo>
                <a:lnTo>
                  <a:pt x="2811419" y="1546076"/>
                </a:lnTo>
                <a:lnTo>
                  <a:pt x="2837555" y="1512596"/>
                </a:lnTo>
                <a:lnTo>
                  <a:pt x="2862076" y="1478208"/>
                </a:lnTo>
                <a:lnTo>
                  <a:pt x="2884932" y="1442933"/>
                </a:lnTo>
                <a:lnTo>
                  <a:pt x="2906076" y="1406795"/>
                </a:lnTo>
                <a:lnTo>
                  <a:pt x="2925459" y="1369814"/>
                </a:lnTo>
                <a:lnTo>
                  <a:pt x="2943033" y="1332013"/>
                </a:lnTo>
                <a:lnTo>
                  <a:pt x="2958750" y="1293415"/>
                </a:lnTo>
                <a:lnTo>
                  <a:pt x="2972562" y="1254042"/>
                </a:lnTo>
                <a:lnTo>
                  <a:pt x="2984867" y="1212255"/>
                </a:lnTo>
                <a:lnTo>
                  <a:pt x="2994786" y="1170491"/>
                </a:lnTo>
                <a:lnTo>
                  <a:pt x="3002351" y="1128792"/>
                </a:lnTo>
                <a:lnTo>
                  <a:pt x="3007597" y="1087199"/>
                </a:lnTo>
                <a:lnTo>
                  <a:pt x="3010558" y="1045756"/>
                </a:lnTo>
                <a:lnTo>
                  <a:pt x="3011267" y="1004505"/>
                </a:lnTo>
                <a:lnTo>
                  <a:pt x="3009759" y="963489"/>
                </a:lnTo>
                <a:lnTo>
                  <a:pt x="3006067" y="922750"/>
                </a:lnTo>
                <a:lnTo>
                  <a:pt x="3000226" y="882330"/>
                </a:lnTo>
                <a:lnTo>
                  <a:pt x="2992270" y="842273"/>
                </a:lnTo>
                <a:lnTo>
                  <a:pt x="2982231" y="802621"/>
                </a:lnTo>
                <a:lnTo>
                  <a:pt x="2970146" y="763416"/>
                </a:lnTo>
                <a:lnTo>
                  <a:pt x="2956047" y="724701"/>
                </a:lnTo>
                <a:lnTo>
                  <a:pt x="2939968" y="686518"/>
                </a:lnTo>
                <a:lnTo>
                  <a:pt x="2921944" y="648910"/>
                </a:lnTo>
                <a:lnTo>
                  <a:pt x="2902008" y="611920"/>
                </a:lnTo>
                <a:lnTo>
                  <a:pt x="2880195" y="575589"/>
                </a:lnTo>
                <a:lnTo>
                  <a:pt x="2856537" y="539962"/>
                </a:lnTo>
                <a:lnTo>
                  <a:pt x="2831071" y="505079"/>
                </a:lnTo>
                <a:lnTo>
                  <a:pt x="2803828" y="470983"/>
                </a:lnTo>
                <a:lnTo>
                  <a:pt x="2774844" y="437718"/>
                </a:lnTo>
                <a:lnTo>
                  <a:pt x="2744152" y="405326"/>
                </a:lnTo>
                <a:lnTo>
                  <a:pt x="2711786" y="373848"/>
                </a:lnTo>
                <a:lnTo>
                  <a:pt x="2677780" y="343329"/>
                </a:lnTo>
                <a:lnTo>
                  <a:pt x="2642169" y="313809"/>
                </a:lnTo>
                <a:lnTo>
                  <a:pt x="2604986" y="285333"/>
                </a:lnTo>
                <a:lnTo>
                  <a:pt x="2566265" y="257941"/>
                </a:lnTo>
                <a:lnTo>
                  <a:pt x="2526040" y="231678"/>
                </a:lnTo>
                <a:lnTo>
                  <a:pt x="2484345" y="206585"/>
                </a:lnTo>
                <a:lnTo>
                  <a:pt x="2441214" y="182704"/>
                </a:lnTo>
                <a:lnTo>
                  <a:pt x="2396681" y="160080"/>
                </a:lnTo>
                <a:lnTo>
                  <a:pt x="2350781" y="138753"/>
                </a:lnTo>
                <a:lnTo>
                  <a:pt x="2303440" y="118726"/>
                </a:lnTo>
                <a:lnTo>
                  <a:pt x="2255011" y="100163"/>
                </a:lnTo>
                <a:lnTo>
                  <a:pt x="2205211" y="82985"/>
                </a:lnTo>
                <a:lnTo>
                  <a:pt x="2154178" y="67276"/>
                </a:lnTo>
                <a:lnTo>
                  <a:pt x="2101947" y="53077"/>
                </a:lnTo>
                <a:lnTo>
                  <a:pt x="2048552" y="40431"/>
                </a:lnTo>
                <a:lnTo>
                  <a:pt x="1994027" y="29381"/>
                </a:lnTo>
                <a:lnTo>
                  <a:pt x="1941621" y="20460"/>
                </a:lnTo>
                <a:lnTo>
                  <a:pt x="1889240" y="13178"/>
                </a:lnTo>
                <a:lnTo>
                  <a:pt x="1836931" y="7513"/>
                </a:lnTo>
                <a:lnTo>
                  <a:pt x="1784743" y="3443"/>
                </a:lnTo>
                <a:lnTo>
                  <a:pt x="1732724" y="946"/>
                </a:lnTo>
                <a:lnTo>
                  <a:pt x="1680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5"/>
          <p:cNvSpPr/>
          <p:nvPr/>
        </p:nvSpPr>
        <p:spPr>
          <a:xfrm>
            <a:off x="10978133" y="3369221"/>
            <a:ext cx="6023610" cy="4052570"/>
          </a:xfrm>
          <a:custGeom>
            <a:avLst/>
            <a:gdLst/>
            <a:ahLst/>
            <a:cxnLst/>
            <a:rect l="l" t="t" r="r" b="b"/>
            <a:pathLst>
              <a:path w="3011804" h="2026285">
                <a:moveTo>
                  <a:pt x="0" y="951147"/>
                </a:moveTo>
                <a:lnTo>
                  <a:pt x="379475" y="771696"/>
                </a:lnTo>
                <a:lnTo>
                  <a:pt x="393287" y="732322"/>
                </a:lnTo>
                <a:lnTo>
                  <a:pt x="409004" y="693724"/>
                </a:lnTo>
                <a:lnTo>
                  <a:pt x="426578" y="655923"/>
                </a:lnTo>
                <a:lnTo>
                  <a:pt x="445961" y="618943"/>
                </a:lnTo>
                <a:lnTo>
                  <a:pt x="467105" y="582804"/>
                </a:lnTo>
                <a:lnTo>
                  <a:pt x="489961" y="547529"/>
                </a:lnTo>
                <a:lnTo>
                  <a:pt x="514482" y="513141"/>
                </a:lnTo>
                <a:lnTo>
                  <a:pt x="540618" y="479661"/>
                </a:lnTo>
                <a:lnTo>
                  <a:pt x="568323" y="447112"/>
                </a:lnTo>
                <a:lnTo>
                  <a:pt x="597547" y="415515"/>
                </a:lnTo>
                <a:lnTo>
                  <a:pt x="628243" y="384893"/>
                </a:lnTo>
                <a:lnTo>
                  <a:pt x="660361" y="355268"/>
                </a:lnTo>
                <a:lnTo>
                  <a:pt x="693855" y="326662"/>
                </a:lnTo>
                <a:lnTo>
                  <a:pt x="728675" y="299098"/>
                </a:lnTo>
                <a:lnTo>
                  <a:pt x="764774" y="272597"/>
                </a:lnTo>
                <a:lnTo>
                  <a:pt x="802102" y="247182"/>
                </a:lnTo>
                <a:lnTo>
                  <a:pt x="840613" y="222874"/>
                </a:lnTo>
                <a:lnTo>
                  <a:pt x="880257" y="199696"/>
                </a:lnTo>
                <a:lnTo>
                  <a:pt x="920987" y="177670"/>
                </a:lnTo>
                <a:lnTo>
                  <a:pt x="962754" y="156818"/>
                </a:lnTo>
                <a:lnTo>
                  <a:pt x="1005510" y="137163"/>
                </a:lnTo>
                <a:lnTo>
                  <a:pt x="1049207" y="118726"/>
                </a:lnTo>
                <a:lnTo>
                  <a:pt x="1093796" y="101530"/>
                </a:lnTo>
                <a:lnTo>
                  <a:pt x="1139229" y="85596"/>
                </a:lnTo>
                <a:lnTo>
                  <a:pt x="1185459" y="70947"/>
                </a:lnTo>
                <a:lnTo>
                  <a:pt x="1232436" y="57605"/>
                </a:lnTo>
                <a:lnTo>
                  <a:pt x="1280113" y="45593"/>
                </a:lnTo>
                <a:lnTo>
                  <a:pt x="1328441" y="34931"/>
                </a:lnTo>
                <a:lnTo>
                  <a:pt x="1377372" y="25644"/>
                </a:lnTo>
                <a:lnTo>
                  <a:pt x="1426858" y="17751"/>
                </a:lnTo>
                <a:lnTo>
                  <a:pt x="1476851" y="11277"/>
                </a:lnTo>
                <a:lnTo>
                  <a:pt x="1527301" y="6242"/>
                </a:lnTo>
                <a:lnTo>
                  <a:pt x="1578162" y="2670"/>
                </a:lnTo>
                <a:lnTo>
                  <a:pt x="1629385" y="582"/>
                </a:lnTo>
                <a:lnTo>
                  <a:pt x="1680922" y="0"/>
                </a:lnTo>
                <a:lnTo>
                  <a:pt x="1732724" y="946"/>
                </a:lnTo>
                <a:lnTo>
                  <a:pt x="1784743" y="3443"/>
                </a:lnTo>
                <a:lnTo>
                  <a:pt x="1836931" y="7513"/>
                </a:lnTo>
                <a:lnTo>
                  <a:pt x="1889240" y="13178"/>
                </a:lnTo>
                <a:lnTo>
                  <a:pt x="1941621" y="20460"/>
                </a:lnTo>
                <a:lnTo>
                  <a:pt x="1994027" y="29381"/>
                </a:lnTo>
                <a:lnTo>
                  <a:pt x="2048552" y="40431"/>
                </a:lnTo>
                <a:lnTo>
                  <a:pt x="2101947" y="53077"/>
                </a:lnTo>
                <a:lnTo>
                  <a:pt x="2154178" y="67276"/>
                </a:lnTo>
                <a:lnTo>
                  <a:pt x="2205211" y="82985"/>
                </a:lnTo>
                <a:lnTo>
                  <a:pt x="2255011" y="100163"/>
                </a:lnTo>
                <a:lnTo>
                  <a:pt x="2303546" y="118766"/>
                </a:lnTo>
                <a:lnTo>
                  <a:pt x="2350781" y="138753"/>
                </a:lnTo>
                <a:lnTo>
                  <a:pt x="2396681" y="160080"/>
                </a:lnTo>
                <a:lnTo>
                  <a:pt x="2441214" y="182704"/>
                </a:lnTo>
                <a:lnTo>
                  <a:pt x="2484345" y="206585"/>
                </a:lnTo>
                <a:lnTo>
                  <a:pt x="2526040" y="231678"/>
                </a:lnTo>
                <a:lnTo>
                  <a:pt x="2566265" y="257941"/>
                </a:lnTo>
                <a:lnTo>
                  <a:pt x="2604986" y="285333"/>
                </a:lnTo>
                <a:lnTo>
                  <a:pt x="2642169" y="313809"/>
                </a:lnTo>
                <a:lnTo>
                  <a:pt x="2677780" y="343329"/>
                </a:lnTo>
                <a:lnTo>
                  <a:pt x="2711786" y="373848"/>
                </a:lnTo>
                <a:lnTo>
                  <a:pt x="2744152" y="405326"/>
                </a:lnTo>
                <a:lnTo>
                  <a:pt x="2774844" y="437718"/>
                </a:lnTo>
                <a:lnTo>
                  <a:pt x="2803828" y="470983"/>
                </a:lnTo>
                <a:lnTo>
                  <a:pt x="2831071" y="505079"/>
                </a:lnTo>
                <a:lnTo>
                  <a:pt x="2856537" y="539962"/>
                </a:lnTo>
                <a:lnTo>
                  <a:pt x="2880195" y="575589"/>
                </a:lnTo>
                <a:lnTo>
                  <a:pt x="2902008" y="611920"/>
                </a:lnTo>
                <a:lnTo>
                  <a:pt x="2921944" y="648910"/>
                </a:lnTo>
                <a:lnTo>
                  <a:pt x="2939968" y="686518"/>
                </a:lnTo>
                <a:lnTo>
                  <a:pt x="2956047" y="724701"/>
                </a:lnTo>
                <a:lnTo>
                  <a:pt x="2970146" y="763416"/>
                </a:lnTo>
                <a:lnTo>
                  <a:pt x="2982231" y="802621"/>
                </a:lnTo>
                <a:lnTo>
                  <a:pt x="2992270" y="842273"/>
                </a:lnTo>
                <a:lnTo>
                  <a:pt x="3000226" y="882330"/>
                </a:lnTo>
                <a:lnTo>
                  <a:pt x="3006067" y="922750"/>
                </a:lnTo>
                <a:lnTo>
                  <a:pt x="3009759" y="963489"/>
                </a:lnTo>
                <a:lnTo>
                  <a:pt x="3011267" y="1004505"/>
                </a:lnTo>
                <a:lnTo>
                  <a:pt x="3010558" y="1045756"/>
                </a:lnTo>
                <a:lnTo>
                  <a:pt x="3007597" y="1087199"/>
                </a:lnTo>
                <a:lnTo>
                  <a:pt x="3002351" y="1128792"/>
                </a:lnTo>
                <a:lnTo>
                  <a:pt x="2994786" y="1170491"/>
                </a:lnTo>
                <a:lnTo>
                  <a:pt x="2984867" y="1212255"/>
                </a:lnTo>
                <a:lnTo>
                  <a:pt x="2972562" y="1254042"/>
                </a:lnTo>
                <a:lnTo>
                  <a:pt x="2958750" y="1293415"/>
                </a:lnTo>
                <a:lnTo>
                  <a:pt x="2943033" y="1332013"/>
                </a:lnTo>
                <a:lnTo>
                  <a:pt x="2925459" y="1369814"/>
                </a:lnTo>
                <a:lnTo>
                  <a:pt x="2906076" y="1406795"/>
                </a:lnTo>
                <a:lnTo>
                  <a:pt x="2884932" y="1442933"/>
                </a:lnTo>
                <a:lnTo>
                  <a:pt x="2862076" y="1478208"/>
                </a:lnTo>
                <a:lnTo>
                  <a:pt x="2837555" y="1512596"/>
                </a:lnTo>
                <a:lnTo>
                  <a:pt x="2811419" y="1546076"/>
                </a:lnTo>
                <a:lnTo>
                  <a:pt x="2783714" y="1578626"/>
                </a:lnTo>
                <a:lnTo>
                  <a:pt x="2754490" y="1610222"/>
                </a:lnTo>
                <a:lnTo>
                  <a:pt x="2723794" y="1640844"/>
                </a:lnTo>
                <a:lnTo>
                  <a:pt x="2691676" y="1670469"/>
                </a:lnTo>
                <a:lnTo>
                  <a:pt x="2658182" y="1699075"/>
                </a:lnTo>
                <a:lnTo>
                  <a:pt x="2623362" y="1726639"/>
                </a:lnTo>
                <a:lnTo>
                  <a:pt x="2587263" y="1753140"/>
                </a:lnTo>
                <a:lnTo>
                  <a:pt x="2549935" y="1778556"/>
                </a:lnTo>
                <a:lnTo>
                  <a:pt x="2511424" y="1802863"/>
                </a:lnTo>
                <a:lnTo>
                  <a:pt x="2471780" y="1826041"/>
                </a:lnTo>
                <a:lnTo>
                  <a:pt x="2431050" y="1848067"/>
                </a:lnTo>
                <a:lnTo>
                  <a:pt x="2389283" y="1868919"/>
                </a:lnTo>
                <a:lnTo>
                  <a:pt x="2346527" y="1888574"/>
                </a:lnTo>
                <a:lnTo>
                  <a:pt x="2302830" y="1907011"/>
                </a:lnTo>
                <a:lnTo>
                  <a:pt x="2258241" y="1924208"/>
                </a:lnTo>
                <a:lnTo>
                  <a:pt x="2212808" y="1940141"/>
                </a:lnTo>
                <a:lnTo>
                  <a:pt x="2166578" y="1954790"/>
                </a:lnTo>
                <a:lnTo>
                  <a:pt x="2119601" y="1968132"/>
                </a:lnTo>
                <a:lnTo>
                  <a:pt x="2071924" y="1980144"/>
                </a:lnTo>
                <a:lnTo>
                  <a:pt x="2023596" y="1990806"/>
                </a:lnTo>
                <a:lnTo>
                  <a:pt x="1974665" y="2000094"/>
                </a:lnTo>
                <a:lnTo>
                  <a:pt x="1925179" y="2007986"/>
                </a:lnTo>
                <a:lnTo>
                  <a:pt x="1875186" y="2014460"/>
                </a:lnTo>
                <a:lnTo>
                  <a:pt x="1824736" y="2019495"/>
                </a:lnTo>
                <a:lnTo>
                  <a:pt x="1773875" y="2023067"/>
                </a:lnTo>
                <a:lnTo>
                  <a:pt x="1722652" y="2025156"/>
                </a:lnTo>
                <a:lnTo>
                  <a:pt x="1671115" y="2025738"/>
                </a:lnTo>
                <a:lnTo>
                  <a:pt x="1619313" y="2024791"/>
                </a:lnTo>
                <a:lnTo>
                  <a:pt x="1567294" y="2022294"/>
                </a:lnTo>
                <a:lnTo>
                  <a:pt x="1515106" y="2018224"/>
                </a:lnTo>
                <a:lnTo>
                  <a:pt x="1462797" y="2012559"/>
                </a:lnTo>
                <a:lnTo>
                  <a:pt x="1410416" y="2005278"/>
                </a:lnTo>
                <a:lnTo>
                  <a:pt x="1358011" y="1996357"/>
                </a:lnTo>
                <a:lnTo>
                  <a:pt x="1303808" y="1985361"/>
                </a:lnTo>
                <a:lnTo>
                  <a:pt x="1250591" y="1972738"/>
                </a:lnTo>
                <a:lnTo>
                  <a:pt x="1198406" y="1958526"/>
                </a:lnTo>
                <a:lnTo>
                  <a:pt x="1147298" y="1942763"/>
                </a:lnTo>
                <a:lnTo>
                  <a:pt x="1097315" y="1925489"/>
                </a:lnTo>
                <a:lnTo>
                  <a:pt x="1048502" y="1906741"/>
                </a:lnTo>
                <a:lnTo>
                  <a:pt x="1000904" y="1886558"/>
                </a:lnTo>
                <a:lnTo>
                  <a:pt x="954569" y="1864979"/>
                </a:lnTo>
                <a:lnTo>
                  <a:pt x="909542" y="1842043"/>
                </a:lnTo>
                <a:lnTo>
                  <a:pt x="865870" y="1817787"/>
                </a:lnTo>
                <a:lnTo>
                  <a:pt x="823598" y="1792252"/>
                </a:lnTo>
                <a:lnTo>
                  <a:pt x="782772" y="1765474"/>
                </a:lnTo>
                <a:lnTo>
                  <a:pt x="743439" y="1737493"/>
                </a:lnTo>
                <a:lnTo>
                  <a:pt x="705645" y="1708348"/>
                </a:lnTo>
                <a:lnTo>
                  <a:pt x="669436" y="1678076"/>
                </a:lnTo>
                <a:lnTo>
                  <a:pt x="634857" y="1646717"/>
                </a:lnTo>
                <a:lnTo>
                  <a:pt x="601955" y="1614310"/>
                </a:lnTo>
                <a:lnTo>
                  <a:pt x="570777" y="1580892"/>
                </a:lnTo>
                <a:lnTo>
                  <a:pt x="541367" y="1546502"/>
                </a:lnTo>
                <a:lnTo>
                  <a:pt x="513773" y="1511179"/>
                </a:lnTo>
                <a:lnTo>
                  <a:pt x="488039" y="1474961"/>
                </a:lnTo>
                <a:lnTo>
                  <a:pt x="464214" y="1437888"/>
                </a:lnTo>
                <a:lnTo>
                  <a:pt x="442341" y="1399997"/>
                </a:lnTo>
                <a:lnTo>
                  <a:pt x="422469" y="1361328"/>
                </a:lnTo>
                <a:lnTo>
                  <a:pt x="404641" y="1321918"/>
                </a:lnTo>
                <a:lnTo>
                  <a:pt x="388906" y="1281806"/>
                </a:lnTo>
                <a:lnTo>
                  <a:pt x="375308" y="1241032"/>
                </a:lnTo>
                <a:lnTo>
                  <a:pt x="363894" y="1199633"/>
                </a:lnTo>
                <a:lnTo>
                  <a:pt x="354711" y="1157649"/>
                </a:lnTo>
                <a:lnTo>
                  <a:pt x="0" y="951147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12640818" y="4027933"/>
            <a:ext cx="3378200" cy="270073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9530" marR="29208" algn="ctr"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Blockchain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is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an  exciting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new  technology with  huge potential to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disrupt and</a:t>
            </a:r>
            <a:r>
              <a:rPr sz="2800" spc="-17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improve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  <a:p>
            <a:pPr algn="ctr">
              <a:spcBef>
                <a:spcPts val="68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numerous</a:t>
            </a:r>
            <a:r>
              <a:rPr sz="2800" spc="-18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industries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839623" y="1683968"/>
            <a:ext cx="10128250" cy="469359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Understanding which use cases you should pursue requires</a:t>
            </a:r>
            <a:r>
              <a:rPr sz="2800" b="1" spc="-3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business  understanding and technology knowledge,</a:t>
            </a:r>
            <a:r>
              <a:rPr sz="2800" b="1" spc="-2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including: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Your business strategy and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process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parties that must interact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deliver</a:t>
            </a:r>
            <a:r>
              <a:rPr sz="2800" spc="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benefit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1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Technology provider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landscape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Regulatory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restrictions and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requirements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2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934973" y="1700783"/>
            <a:ext cx="16978057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934973" y="1700783"/>
            <a:ext cx="16978057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18970" y="740965"/>
            <a:ext cx="16969331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>
                <a:solidFill>
                  <a:srgbClr val="095A82"/>
                </a:solidFill>
              </a:rPr>
              <a:t>Blockchain Use Cases across various Domains</a:t>
            </a:r>
            <a:endParaRPr sz="5600" dirty="0">
              <a:solidFill>
                <a:srgbClr val="095A82"/>
              </a:solidFill>
            </a:endParaRPr>
          </a:p>
        </p:txBody>
      </p:sp>
      <p:pic>
        <p:nvPicPr>
          <p:cNvPr id="14" name="Picture 9" descr="Image result for application of blockch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13157010" cy="730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5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38430" y="684820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pc="-5" dirty="0" smtClean="0"/>
              <a:t>Real World Use Cases of Blockchain</a:t>
            </a:r>
            <a:endParaRPr spc="-5" dirty="0"/>
          </a:p>
        </p:txBody>
      </p:sp>
      <p:pic>
        <p:nvPicPr>
          <p:cNvPr id="14" name="Picture 6" descr="https://www.pwc.com/us/en/financial-services/fintech/assets/pwc-blockchain-infographic-potential-applica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1764693"/>
            <a:ext cx="111252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 descr="Image result for blockchain  i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0670">
            <a:off x="2976563" y="6979704"/>
            <a:ext cx="5167649" cy="33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AutoShape 2" descr="Image result for thank you blocks png"/>
          <p:cNvSpPr>
            <a:spLocks noChangeAspect="1" noChangeArrowheads="1"/>
          </p:cNvSpPr>
          <p:nvPr/>
        </p:nvSpPr>
        <p:spPr bwMode="auto">
          <a:xfrm>
            <a:off x="2519363" y="-216694"/>
            <a:ext cx="457200" cy="45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70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77275">
            <a:off x="3085051" y="3544559"/>
            <a:ext cx="4269770" cy="361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Image result for blockchain in automotive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01372">
            <a:off x="9611114" y="61094"/>
            <a:ext cx="5713700" cy="36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3770">
            <a:off x="2858952" y="224499"/>
            <a:ext cx="6704202" cy="313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867" y="236405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Image result for blockchain  digital ident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6285">
            <a:off x="7700231" y="4385600"/>
            <a:ext cx="7861361" cy="418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6488" y="7036592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Image result for push pin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5995" y="3199284"/>
            <a:ext cx="764382" cy="57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Image result for push pin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0594" y="4770984"/>
            <a:ext cx="764382" cy="57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0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4648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Proof </a:t>
            </a:r>
            <a:r>
              <a:rPr sz="5600" dirty="0">
                <a:solidFill>
                  <a:srgbClr val="095A82"/>
                </a:solidFill>
              </a:rPr>
              <a:t>Of</a:t>
            </a:r>
            <a:r>
              <a:rPr sz="5600" spc="-7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Existence</a:t>
            </a:r>
            <a:endParaRPr sz="5600"/>
          </a:p>
        </p:txBody>
      </p:sp>
      <p:sp>
        <p:nvSpPr>
          <p:cNvPr id="15" name="object 6"/>
          <p:cNvSpPr/>
          <p:nvPr/>
        </p:nvSpPr>
        <p:spPr>
          <a:xfrm>
            <a:off x="3425952" y="1807464"/>
            <a:ext cx="11436096" cy="7519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7"/>
          <p:cNvSpPr/>
          <p:nvPr/>
        </p:nvSpPr>
        <p:spPr>
          <a:xfrm>
            <a:off x="3416808" y="1798320"/>
            <a:ext cx="11455400" cy="7538720"/>
          </a:xfrm>
          <a:custGeom>
            <a:avLst/>
            <a:gdLst/>
            <a:ahLst/>
            <a:cxnLst/>
            <a:rect l="l" t="t" r="r" b="b"/>
            <a:pathLst>
              <a:path w="5727700" h="3769360">
                <a:moveTo>
                  <a:pt x="0" y="3768852"/>
                </a:moveTo>
                <a:lnTo>
                  <a:pt x="5727192" y="3768852"/>
                </a:lnTo>
                <a:lnTo>
                  <a:pt x="5727192" y="0"/>
                </a:lnTo>
                <a:lnTo>
                  <a:pt x="0" y="0"/>
                </a:lnTo>
                <a:lnTo>
                  <a:pt x="0" y="3768852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5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695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Proof </a:t>
            </a:r>
            <a:r>
              <a:rPr sz="5600" spc="-10" dirty="0">
                <a:solidFill>
                  <a:srgbClr val="095A82"/>
                </a:solidFill>
              </a:rPr>
              <a:t>of</a:t>
            </a:r>
            <a:r>
              <a:rPr sz="5600" spc="-8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Existence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3432046" y="1807462"/>
            <a:ext cx="11423904" cy="7516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2902" y="1798320"/>
            <a:ext cx="11442700" cy="7534908"/>
          </a:xfrm>
          <a:custGeom>
            <a:avLst/>
            <a:gdLst/>
            <a:ahLst/>
            <a:cxnLst/>
            <a:rect l="l" t="t" r="r" b="b"/>
            <a:pathLst>
              <a:path w="5721350" h="3767454">
                <a:moveTo>
                  <a:pt x="0" y="3767328"/>
                </a:moveTo>
                <a:lnTo>
                  <a:pt x="5721096" y="3767328"/>
                </a:lnTo>
                <a:lnTo>
                  <a:pt x="5721096" y="0"/>
                </a:lnTo>
                <a:lnTo>
                  <a:pt x="0" y="0"/>
                </a:lnTo>
                <a:lnTo>
                  <a:pt x="0" y="376732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5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4199</Words>
  <Application>Microsoft Office PowerPoint</Application>
  <PresentationFormat>Custom</PresentationFormat>
  <Paragraphs>418</Paragraphs>
  <Slides>77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Agency FB</vt:lpstr>
      <vt:lpstr>Arial</vt:lpstr>
      <vt:lpstr>Arial Rounded MT Bold</vt:lpstr>
      <vt:lpstr>Brush Script MT</vt:lpstr>
      <vt:lpstr>Calibri</vt:lpstr>
      <vt:lpstr>Calibri Light</vt:lpstr>
      <vt:lpstr>Comic Sans MS</vt:lpstr>
      <vt:lpstr>Times New Roman</vt:lpstr>
      <vt:lpstr>Trebuchet MS</vt:lpstr>
      <vt:lpstr>Wingdings</vt:lpstr>
      <vt:lpstr>Office Theme</vt:lpstr>
      <vt:lpstr>1_Office Theme</vt:lpstr>
      <vt:lpstr>18_Office Theme</vt:lpstr>
      <vt:lpstr>2_Office Theme</vt:lpstr>
      <vt:lpstr>8_Office Theme</vt:lpstr>
      <vt:lpstr>Prospects of Blockchain</vt:lpstr>
      <vt:lpstr>Course Objectives</vt:lpstr>
      <vt:lpstr>How Blockchain will Revolutionize our World?</vt:lpstr>
      <vt:lpstr>PowerPoint Presentation</vt:lpstr>
      <vt:lpstr>Selected Potential Blockchain Use Cases</vt:lpstr>
      <vt:lpstr>Various Use Cases of Blockchain</vt:lpstr>
      <vt:lpstr>Use Case: Proof of Existence</vt:lpstr>
      <vt:lpstr>Proof Of Existence</vt:lpstr>
      <vt:lpstr>Proof of Existence</vt:lpstr>
      <vt:lpstr>Use Case: Record Keeping</vt:lpstr>
      <vt:lpstr>Use Case: Identity</vt:lpstr>
      <vt:lpstr>Use Case: UPROOV</vt:lpstr>
      <vt:lpstr>UPROOV- Your Mobile Trust Machine</vt:lpstr>
      <vt:lpstr>Use Case: Smart Alarm DApp</vt:lpstr>
      <vt:lpstr>Smart Alarm DApp: How it works</vt:lpstr>
      <vt:lpstr>Use Case: Car Leasing and Sales- DocuSign</vt:lpstr>
      <vt:lpstr>Car Leasing and Sales: DocuSign(Contd…)</vt:lpstr>
      <vt:lpstr>Use Case: Forecasting- Augur</vt:lpstr>
      <vt:lpstr>Augur</vt:lpstr>
      <vt:lpstr>Use Case: Online Music- Problems</vt:lpstr>
      <vt:lpstr>Online Music: Solution</vt:lpstr>
      <vt:lpstr>Use Case: Cloud Storage</vt:lpstr>
      <vt:lpstr>STORJ: Decentralized Cloud Storage</vt:lpstr>
      <vt:lpstr>Use Case: Retail- OpenBazaar</vt:lpstr>
      <vt:lpstr>Use Case: Ascribe(Secure your Work)</vt:lpstr>
      <vt:lpstr>Ascribe Provides Following Features</vt:lpstr>
      <vt:lpstr>Use Case: Ride Sharing</vt:lpstr>
      <vt:lpstr>Use Case: Supply Chain Management</vt:lpstr>
      <vt:lpstr>Supply Chain Management- Example</vt:lpstr>
      <vt:lpstr>PowerPoint Presentation</vt:lpstr>
      <vt:lpstr>Blockchain and IOT</vt:lpstr>
      <vt:lpstr>Autonomous Decentralized Peer-to-Peer Telemetry</vt:lpstr>
      <vt:lpstr>The ADEPT Use Case</vt:lpstr>
      <vt:lpstr>IBM Watson IOT</vt:lpstr>
      <vt:lpstr>IOTA</vt:lpstr>
      <vt:lpstr>Freight Transportation</vt:lpstr>
      <vt:lpstr>Log Operational Maintenance Data</vt:lpstr>
      <vt:lpstr>PowerPoint Presentation</vt:lpstr>
      <vt:lpstr>Blockchain Use Cases in Healthcare</vt:lpstr>
      <vt:lpstr>Use Case 1: Drug Traceability</vt:lpstr>
      <vt:lpstr>Use Case 2: Clinical Trials: Problems</vt:lpstr>
      <vt:lpstr>Use Case 2: Clinical Trials: Solution</vt:lpstr>
      <vt:lpstr>Use Case 3: Patient Data Management: Issues</vt:lpstr>
      <vt:lpstr>Use Case 3: Patient Data Management: Solution</vt:lpstr>
      <vt:lpstr>A Healthcoin Ensures Patient Compliance</vt:lpstr>
      <vt:lpstr>PowerPoint Presentation</vt:lpstr>
      <vt:lpstr>Blockchain Use Cases for Banking</vt:lpstr>
      <vt:lpstr>Blockchain Use Cases for Banking: Payments</vt:lpstr>
      <vt:lpstr>Blockchain Use Cases for Banking: KYC</vt:lpstr>
      <vt:lpstr>Performing KYC</vt:lpstr>
      <vt:lpstr>Blockchain Use Cases for Banking: Trading Platforms</vt:lpstr>
      <vt:lpstr>Blockchain Use Cases for Banking: Reduction of Fraud</vt:lpstr>
      <vt:lpstr>The Modified Loan Management Process</vt:lpstr>
      <vt:lpstr>PowerPoint Presentation</vt:lpstr>
      <vt:lpstr>Blockchain Based Capital Market System</vt:lpstr>
      <vt:lpstr>Why Blockchain Seems Promising in Capital Markets</vt:lpstr>
      <vt:lpstr>How Blockchain Could be Applied in Capital Markets</vt:lpstr>
      <vt:lpstr>How Blockchain Could be Applied in Capital Markets…</vt:lpstr>
      <vt:lpstr>PowerPoint Presentation</vt:lpstr>
      <vt:lpstr>How will Blockchain Transform Government?</vt:lpstr>
      <vt:lpstr>Online Voting: Securing Elections Using Blockchain</vt:lpstr>
      <vt:lpstr>Follow My Vote</vt:lpstr>
      <vt:lpstr>Registering Land</vt:lpstr>
      <vt:lpstr>Real Estate</vt:lpstr>
      <vt:lpstr>Devising Public Policy</vt:lpstr>
      <vt:lpstr>Governments Around the World are Using Blockchain</vt:lpstr>
      <vt:lpstr>Georgia – Blockchain Land Registry</vt:lpstr>
      <vt:lpstr>Estonia –Identity Management, E-voting, (E.H.R.)</vt:lpstr>
      <vt:lpstr>Delaware, USA – Smart Contracts, Public Archives</vt:lpstr>
      <vt:lpstr>Dubai Plans Digital Passports Using Blockchain Tech</vt:lpstr>
      <vt:lpstr>PowerPoint Presentation</vt:lpstr>
      <vt:lpstr>Blockchain Use Cases across various Domains</vt:lpstr>
      <vt:lpstr>Real World Use Cases of Blockchain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Online2PDF.com</dc:creator>
  <cp:lastModifiedBy>VIJAY</cp:lastModifiedBy>
  <cp:revision>522</cp:revision>
  <dcterms:created xsi:type="dcterms:W3CDTF">2018-09-25T13:39:25Z</dcterms:created>
  <dcterms:modified xsi:type="dcterms:W3CDTF">2018-12-11T10:20:18Z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